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9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3B416-AECD-4A08-98DB-61723ECEA03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E29AC-5D0C-405A-8147-2E89FE811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94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5" name="Google Shape;235;p34:notes"/>
          <p:cNvSpPr txBox="1">
            <a:spLocks noGrp="1"/>
          </p:cNvSpPr>
          <p:nvPr>
            <p:ph type="body" idx="1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know from your p view</a:t>
            </a:r>
            <a:endParaRPr/>
          </a:p>
        </p:txBody>
      </p:sp>
      <p:sp>
        <p:nvSpPr>
          <p:cNvPr id="236" name="Google Shape;236;p34:notes"/>
          <p:cNvSpPr txBox="1">
            <a:spLocks noGrp="1"/>
          </p:cNvSpPr>
          <p:nvPr>
            <p:ph type="sldNum" idx="12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8905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:notes"/>
          <p:cNvSpPr txBox="1">
            <a:spLocks noGrp="1"/>
          </p:cNvSpPr>
          <p:nvPr>
            <p:ph type="body" idx="1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1278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:notes"/>
          <p:cNvSpPr txBox="1">
            <a:spLocks noGrp="1"/>
          </p:cNvSpPr>
          <p:nvPr>
            <p:ph type="body" idx="1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0829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p17:notes"/>
          <p:cNvSpPr txBox="1">
            <a:spLocks noGrp="1"/>
          </p:cNvSpPr>
          <p:nvPr>
            <p:ph type="body" idx="1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7:notes"/>
          <p:cNvSpPr txBox="1">
            <a:spLocks noGrp="1"/>
          </p:cNvSpPr>
          <p:nvPr>
            <p:ph type="sldNum" idx="12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6539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9:notes"/>
          <p:cNvSpPr txBox="1">
            <a:spLocks noGrp="1"/>
          </p:cNvSpPr>
          <p:nvPr>
            <p:ph type="body" idx="1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9:notes"/>
          <p:cNvSpPr txBox="1">
            <a:spLocks noGrp="1"/>
          </p:cNvSpPr>
          <p:nvPr>
            <p:ph type="sldNum" idx="12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8903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12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1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6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1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0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00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94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016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3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CF5B2-B8BF-49C8-8E0A-8AE25048F07E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0989B-F089-4E64-8928-5E7AA85D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521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VzyLK_0i7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move.b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youtu.be/BcfGWi8Qywk" TargetMode="External"/><Relationship Id="rId4" Type="http://schemas.openxmlformats.org/officeDocument/2006/relationships/hyperlink" Target="https://www.canva.com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t.ie/graduatenetwork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814A021-4133-43EB-A21B-9C3B20ECB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286" y="1122363"/>
            <a:ext cx="8371428" cy="28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36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2"/>
          <p:cNvSpPr txBox="1">
            <a:spLocks noGrp="1"/>
          </p:cNvSpPr>
          <p:nvPr>
            <p:ph type="title"/>
          </p:nvPr>
        </p:nvSpPr>
        <p:spPr>
          <a:xfrm>
            <a:off x="1738282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marL="54864" indent="-4064" algn="r">
              <a:spcBef>
                <a:spcPts val="0"/>
              </a:spcBef>
              <a:buClr>
                <a:srgbClr val="AECCD8"/>
              </a:buClr>
            </a:pPr>
            <a:r>
              <a:rPr lang="en-GB" sz="3600" b="1" dirty="0">
                <a:solidFill>
                  <a:srgbClr val="AECCD8"/>
                </a:solidFill>
                <a:latin typeface="Rockwell"/>
                <a:ea typeface="Rockwell"/>
                <a:cs typeface="Rockwell"/>
                <a:sym typeface="Rockwell"/>
              </a:rPr>
              <a:t>My career profile</a:t>
            </a:r>
            <a:endParaRPr sz="3600" b="1" dirty="0">
              <a:solidFill>
                <a:srgbClr val="AECCD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pic>
        <p:nvPicPr>
          <p:cNvPr id="239" name="Google Shape;239;p3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576513" y="1839120"/>
            <a:ext cx="7038975" cy="4048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8292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884506"/>
            <a:ext cx="9194799" cy="572536"/>
          </a:xfrm>
        </p:spPr>
        <p:txBody>
          <a:bodyPr>
            <a:normAutofit fontScale="90000"/>
          </a:bodyPr>
          <a:lstStyle/>
          <a:p>
            <a:r>
              <a:rPr lang="en-IE" dirty="0"/>
              <a:t>Online Professional Brand/Presence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30" y="1592121"/>
            <a:ext cx="11395880" cy="4629150"/>
          </a:xfrm>
        </p:spPr>
        <p:txBody>
          <a:bodyPr>
            <a:noAutofit/>
          </a:bodyPr>
          <a:lstStyle/>
          <a:p>
            <a:pPr marL="582931" lvl="1" indent="0">
              <a:buNone/>
            </a:pPr>
            <a:r>
              <a:rPr lang="en-US" sz="2800" dirty="0"/>
              <a:t>Do you think potential employers will check your social media profiles. </a:t>
            </a:r>
          </a:p>
          <a:p>
            <a:pPr marL="582931" lvl="1" indent="0">
              <a:buNone/>
            </a:pPr>
            <a:endParaRPr lang="en-US" sz="2800" dirty="0"/>
          </a:p>
          <a:p>
            <a:pPr marL="582931" lvl="1" indent="0">
              <a:buNone/>
            </a:pPr>
            <a:r>
              <a:rPr lang="en-US" sz="2800" dirty="0"/>
              <a:t>In fact 93% of them will check out a potential candidate before deciding who to hire.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97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"/>
          <p:cNvSpPr txBox="1">
            <a:spLocks noGrp="1"/>
          </p:cNvSpPr>
          <p:nvPr>
            <p:ph type="title"/>
          </p:nvPr>
        </p:nvSpPr>
        <p:spPr>
          <a:xfrm>
            <a:off x="1981200" y="2535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marL="54864" indent="-4064" algn="r">
              <a:spcBef>
                <a:spcPts val="0"/>
              </a:spcBef>
              <a:buClr>
                <a:srgbClr val="AECCD8"/>
              </a:buClr>
            </a:pPr>
            <a:r>
              <a:rPr lang="en-GB" sz="4140">
                <a:solidFill>
                  <a:srgbClr val="AECCD8"/>
                </a:solidFill>
                <a:latin typeface="Rockwell"/>
                <a:ea typeface="Rockwell"/>
                <a:cs typeface="Rockwell"/>
                <a:sym typeface="Rockwell"/>
              </a:rPr>
              <a:t>Introduction to LinkedIn  -Video</a:t>
            </a:r>
            <a:endParaRPr/>
          </a:p>
        </p:txBody>
      </p:sp>
      <p:sp>
        <p:nvSpPr>
          <p:cNvPr id="143" name="Google Shape;143;p20"/>
          <p:cNvSpPr txBox="1">
            <a:spLocks noGrp="1"/>
          </p:cNvSpPr>
          <p:nvPr>
            <p:ph type="body" idx="1"/>
          </p:nvPr>
        </p:nvSpPr>
        <p:spPr>
          <a:xfrm>
            <a:off x="3071665" y="3933057"/>
            <a:ext cx="9251305" cy="452968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chemeClr val="accent1"/>
              </a:buClr>
              <a:buNone/>
            </a:pPr>
            <a:r>
              <a:rPr lang="en-GB" sz="3200" u="sng" dirty="0">
                <a:solidFill>
                  <a:schemeClr val="hlink"/>
                </a:solidFill>
                <a:latin typeface="Rockwell"/>
                <a:ea typeface="Rockwell"/>
                <a:cs typeface="Rockwell"/>
                <a:sym typeface="Rockwell"/>
                <a:hlinkClick r:id="rId3"/>
              </a:rPr>
              <a:t>https://youtu.be/UVzyLK_0i7s</a:t>
            </a:r>
            <a:r>
              <a:rPr lang="en-GB" sz="3200" dirty="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 </a:t>
            </a:r>
            <a:endParaRPr dirty="0"/>
          </a:p>
          <a:p>
            <a:pPr marL="0" indent="0">
              <a:spcBef>
                <a:spcPts val="0"/>
              </a:spcBef>
              <a:buClr>
                <a:schemeClr val="accent1"/>
              </a:buClr>
              <a:buNone/>
            </a:pPr>
            <a:endParaRPr sz="3200" dirty="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marL="0" indent="0">
              <a:spcBef>
                <a:spcPts val="0"/>
              </a:spcBef>
              <a:buClr>
                <a:schemeClr val="accent1"/>
              </a:buClr>
              <a:buNone/>
            </a:pPr>
            <a:endParaRPr sz="3200" dirty="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marL="0" indent="0">
              <a:spcBef>
                <a:spcPts val="0"/>
              </a:spcBef>
              <a:buClr>
                <a:schemeClr val="accent1"/>
              </a:buClr>
              <a:buNone/>
            </a:pPr>
            <a:endParaRPr sz="3200" dirty="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pic>
        <p:nvPicPr>
          <p:cNvPr id="144" name="Google Shape;144;p20" descr="Image result for official linkedin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91744" y="1916833"/>
            <a:ext cx="4572000" cy="13071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0739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 txBox="1">
            <a:spLocks noGrp="1"/>
          </p:cNvSpPr>
          <p:nvPr>
            <p:ph type="title"/>
          </p:nvPr>
        </p:nvSpPr>
        <p:spPr>
          <a:xfrm>
            <a:off x="1738282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marL="54864" indent="-4064" algn="r">
              <a:spcBef>
                <a:spcPts val="0"/>
              </a:spcBef>
              <a:buClr>
                <a:srgbClr val="AECCD8"/>
              </a:buClr>
            </a:pPr>
            <a:r>
              <a:rPr lang="en-GB" sz="3600" b="1" dirty="0">
                <a:solidFill>
                  <a:srgbClr val="AECCD8"/>
                </a:solidFill>
                <a:latin typeface="Rockwell"/>
                <a:ea typeface="Rockwell"/>
                <a:cs typeface="Rockwell"/>
                <a:sym typeface="Rockwell"/>
              </a:rPr>
              <a:t>LinkedIn Profile Tips </a:t>
            </a:r>
            <a:endParaRPr sz="3600" b="1" dirty="0">
              <a:solidFill>
                <a:srgbClr val="AECCD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54A32-3298-4002-81EB-40872DEFD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723" y="1549666"/>
            <a:ext cx="4402540" cy="3616421"/>
          </a:xfrm>
        </p:spPr>
        <p:txBody>
          <a:bodyPr>
            <a:normAutofit lnSpcReduction="10000"/>
          </a:bodyPr>
          <a:lstStyle/>
          <a:p>
            <a:r>
              <a:rPr lang="en-GB" dirty="0"/>
              <a:t>Check out Jeff </a:t>
            </a:r>
            <a:r>
              <a:rPr lang="en-GB" dirty="0" err="1"/>
              <a:t>Su</a:t>
            </a:r>
            <a:r>
              <a:rPr lang="en-GB" dirty="0"/>
              <a:t> Top 5 LinkedIn Profile Tips.</a:t>
            </a:r>
          </a:p>
          <a:p>
            <a:r>
              <a:rPr lang="en-GB" dirty="0"/>
              <a:t>To remove background images from your photo go to </a:t>
            </a:r>
            <a:r>
              <a:rPr lang="en-GB" dirty="0">
                <a:hlinkClick r:id="rId3"/>
              </a:rPr>
              <a:t>Removebg.com </a:t>
            </a:r>
            <a:endParaRPr lang="en-GB" dirty="0"/>
          </a:p>
          <a:p>
            <a:r>
              <a:rPr lang="en-GB" dirty="0"/>
              <a:t>To get background images for your photo including LinkedIn Banner etc. go to </a:t>
            </a:r>
            <a:r>
              <a:rPr lang="en-GB" dirty="0">
                <a:hlinkClick r:id="rId4"/>
              </a:rPr>
              <a:t>Canva.com </a:t>
            </a:r>
            <a:endParaRPr lang="en-GB" dirty="0"/>
          </a:p>
          <a:p>
            <a:endParaRPr lang="en-GB" dirty="0"/>
          </a:p>
          <a:p>
            <a:endParaRPr lang="en-IE" dirty="0"/>
          </a:p>
        </p:txBody>
      </p:sp>
      <p:pic>
        <p:nvPicPr>
          <p:cNvPr id="5" name="Picture 4">
            <a:hlinkClick r:id="rId5"/>
            <a:extLst>
              <a:ext uri="{FF2B5EF4-FFF2-40B4-BE49-F238E27FC236}">
                <a16:creationId xmlns:a16="http://schemas.microsoft.com/office/drawing/2014/main" id="{A8CD1D9E-FB82-455D-AB10-BB3DB7801F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3895" y="1549666"/>
            <a:ext cx="5791829" cy="332258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1C1ADA1-86D9-435D-8A7F-1E2123126EAE}"/>
              </a:ext>
            </a:extLst>
          </p:cNvPr>
          <p:cNvSpPr txBox="1"/>
          <p:nvPr/>
        </p:nvSpPr>
        <p:spPr>
          <a:xfrm>
            <a:off x="5240740" y="4939002"/>
            <a:ext cx="2054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Duration 10.22min.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84871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2"/>
          <p:cNvSpPr txBox="1">
            <a:spLocks noGrp="1"/>
          </p:cNvSpPr>
          <p:nvPr>
            <p:ph type="title"/>
          </p:nvPr>
        </p:nvSpPr>
        <p:spPr>
          <a:xfrm>
            <a:off x="1738282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marL="54864" indent="-4064" algn="r">
              <a:spcBef>
                <a:spcPts val="0"/>
              </a:spcBef>
              <a:buClr>
                <a:srgbClr val="AECCD8"/>
              </a:buClr>
            </a:pPr>
            <a:r>
              <a:rPr lang="en-GB" sz="3600" b="1">
                <a:solidFill>
                  <a:srgbClr val="AECCD8"/>
                </a:solidFill>
                <a:latin typeface="Rockwell"/>
                <a:ea typeface="Rockwell"/>
                <a:cs typeface="Rockwell"/>
                <a:sym typeface="Rockwell"/>
              </a:rPr>
              <a:t>Your LinkedIn profile…</a:t>
            </a:r>
            <a:endParaRPr sz="3600" b="1">
              <a:solidFill>
                <a:srgbClr val="AECCD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58" name="Google Shape;158;p22"/>
          <p:cNvSpPr txBox="1">
            <a:spLocks noGrp="1"/>
          </p:cNvSpPr>
          <p:nvPr>
            <p:ph type="body" idx="1"/>
          </p:nvPr>
        </p:nvSpPr>
        <p:spPr>
          <a:xfrm>
            <a:off x="900751" y="1632589"/>
            <a:ext cx="10713493" cy="452628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292100" indent="-29210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Font typeface="Noto Sans Symbols"/>
              <a:buChar char="⦿"/>
            </a:pPr>
            <a:r>
              <a:rPr lang="en-GB" sz="2480" dirty="0">
                <a:latin typeface="Rockwell"/>
                <a:ea typeface="Rockwell"/>
                <a:cs typeface="Rockwell"/>
                <a:sym typeface="Rockwell"/>
              </a:rPr>
              <a:t>Gives you a professional online presence</a:t>
            </a:r>
            <a:endParaRPr dirty="0"/>
          </a:p>
          <a:p>
            <a:pPr marL="292100" indent="-181864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None/>
            </a:pPr>
            <a:endParaRPr sz="2480" dirty="0">
              <a:latin typeface="Rockwell"/>
              <a:ea typeface="Rockwell"/>
              <a:cs typeface="Rockwell"/>
              <a:sym typeface="Rockwell"/>
            </a:endParaRPr>
          </a:p>
          <a:p>
            <a:pPr marL="292100" indent="-29210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Font typeface="Noto Sans Symbols"/>
              <a:buChar char="⦿"/>
            </a:pPr>
            <a:r>
              <a:rPr lang="en-GB" sz="2480" dirty="0">
                <a:latin typeface="Rockwell"/>
                <a:ea typeface="Rockwell"/>
                <a:cs typeface="Rockwell"/>
                <a:sym typeface="Rockwell"/>
              </a:rPr>
              <a:t>Allows you to build relationships with people in your area of interest</a:t>
            </a:r>
            <a:endParaRPr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sz="2480" dirty="0">
              <a:latin typeface="Rockwell"/>
              <a:ea typeface="Rockwell"/>
              <a:cs typeface="Rockwell"/>
              <a:sym typeface="Rockwell"/>
            </a:endParaRPr>
          </a:p>
          <a:p>
            <a:pPr marL="292100" indent="-29210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Font typeface="Noto Sans Symbols"/>
              <a:buChar char="⦿"/>
            </a:pPr>
            <a:r>
              <a:rPr lang="en-GB" sz="2480" dirty="0">
                <a:latin typeface="Rockwell"/>
                <a:ea typeface="Rockwell"/>
                <a:cs typeface="Rockwell"/>
                <a:sym typeface="Rockwell"/>
              </a:rPr>
              <a:t>Keeps you up to date with developments in the sector  - discussions in groups</a:t>
            </a:r>
            <a:endParaRPr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sz="2480" dirty="0">
              <a:latin typeface="Rockwell"/>
              <a:ea typeface="Rockwell"/>
              <a:cs typeface="Rockwell"/>
              <a:sym typeface="Rockwell"/>
            </a:endParaRPr>
          </a:p>
          <a:p>
            <a:pPr marL="292100" indent="-29210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Font typeface="Noto Sans Symbols"/>
              <a:buChar char="⦿"/>
            </a:pPr>
            <a:r>
              <a:rPr lang="en-GB" sz="2480" dirty="0">
                <a:latin typeface="Rockwell"/>
                <a:ea typeface="Rockwell"/>
                <a:cs typeface="Rockwell"/>
                <a:sym typeface="Rockwell"/>
              </a:rPr>
              <a:t>Acts as a great tool for research - individuals, career paths, companies</a:t>
            </a:r>
            <a:endParaRPr dirty="0"/>
          </a:p>
          <a:p>
            <a:pPr marL="292100" indent="-181864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None/>
            </a:pPr>
            <a:endParaRPr sz="2480" dirty="0">
              <a:latin typeface="Rockwell"/>
              <a:ea typeface="Rockwell"/>
              <a:cs typeface="Rockwell"/>
              <a:sym typeface="Rockwell"/>
            </a:endParaRPr>
          </a:p>
          <a:p>
            <a:pPr marL="292100" indent="-29210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Font typeface="Noto Sans Symbols"/>
              <a:buChar char="⦿"/>
            </a:pPr>
            <a:r>
              <a:rPr lang="en-GB" sz="2480" dirty="0">
                <a:latin typeface="Rockwell"/>
                <a:ea typeface="Rockwell"/>
                <a:cs typeface="Rockwell"/>
                <a:sym typeface="Rockwell"/>
              </a:rPr>
              <a:t>Helps you source advertised opportunities</a:t>
            </a:r>
            <a:endParaRPr dirty="0"/>
          </a:p>
          <a:p>
            <a:pPr marL="292100" indent="-181864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None/>
            </a:pPr>
            <a:endParaRPr sz="2480" dirty="0">
              <a:latin typeface="Rockwell"/>
              <a:ea typeface="Rockwell"/>
              <a:cs typeface="Rockwell"/>
              <a:sym typeface="Rockwell"/>
            </a:endParaRPr>
          </a:p>
          <a:p>
            <a:pPr marL="292100" indent="-29210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Font typeface="Noto Sans Symbols"/>
              <a:buChar char="⦿"/>
            </a:pPr>
            <a:r>
              <a:rPr lang="en-GB" sz="2480" dirty="0">
                <a:latin typeface="Rockwell"/>
                <a:ea typeface="Rockwell"/>
                <a:cs typeface="Rockwell"/>
                <a:sym typeface="Rockwell"/>
              </a:rPr>
              <a:t>Assists you in preparing for interviews</a:t>
            </a:r>
            <a:endParaRPr dirty="0"/>
          </a:p>
          <a:p>
            <a:pPr marL="292100" indent="-181864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None/>
            </a:pPr>
            <a:endParaRPr sz="2480" dirty="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78941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3"/>
          <p:cNvSpPr txBox="1">
            <a:spLocks noGrp="1"/>
          </p:cNvSpPr>
          <p:nvPr>
            <p:ph type="title"/>
          </p:nvPr>
        </p:nvSpPr>
        <p:spPr>
          <a:xfrm>
            <a:off x="1981200" y="2535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marL="54864" indent="-4064" algn="r">
              <a:spcBef>
                <a:spcPts val="0"/>
              </a:spcBef>
              <a:buClr>
                <a:srgbClr val="AECCD8"/>
              </a:buClr>
            </a:pPr>
            <a:r>
              <a:rPr lang="en-GB" sz="4600">
                <a:solidFill>
                  <a:srgbClr val="AECCD8"/>
                </a:solidFill>
                <a:latin typeface="Rockwell"/>
                <a:ea typeface="Rockwell"/>
                <a:cs typeface="Rockwell"/>
                <a:sym typeface="Rockwell"/>
              </a:rPr>
              <a:t>LinkedIn groups…</a:t>
            </a:r>
            <a:endParaRPr sz="4600">
              <a:solidFill>
                <a:srgbClr val="AECCD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65" name="Google Shape;165;p23"/>
          <p:cNvSpPr txBox="1">
            <a:spLocks noGrp="1"/>
          </p:cNvSpPr>
          <p:nvPr>
            <p:ph type="body" idx="1"/>
          </p:nvPr>
        </p:nvSpPr>
        <p:spPr>
          <a:xfrm>
            <a:off x="709684" y="1607048"/>
            <a:ext cx="11000095" cy="452628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292100" indent="-292100">
              <a:lnSpc>
                <a:spcPct val="80000"/>
              </a:lnSpc>
              <a:spcBef>
                <a:spcPts val="0"/>
              </a:spcBef>
              <a:buClr>
                <a:schemeClr val="lt1"/>
              </a:buClr>
              <a:buSzPts val="2480"/>
              <a:buFont typeface="Noto Sans Symbols"/>
              <a:buChar char="⦿"/>
            </a:pPr>
            <a:r>
              <a:rPr lang="en-GB" sz="2480" dirty="0">
                <a:latin typeface="Rockwell"/>
                <a:ea typeface="Rockwell"/>
                <a:cs typeface="Rockwell"/>
                <a:sym typeface="Rockwell"/>
              </a:rPr>
              <a:t>Informal communities formed around industries, professions &amp; niche topics</a:t>
            </a:r>
            <a:endParaRPr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Clr>
                <a:schemeClr val="lt1"/>
              </a:buClr>
              <a:buNone/>
            </a:pPr>
            <a:endParaRPr sz="2480" dirty="0">
              <a:latin typeface="Rockwell"/>
              <a:ea typeface="Rockwell"/>
              <a:cs typeface="Rockwell"/>
              <a:sym typeface="Rockwell"/>
            </a:endParaRPr>
          </a:p>
          <a:p>
            <a:pPr marL="292100" indent="-29210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Font typeface="Noto Sans Symbols"/>
              <a:buChar char="⦿"/>
            </a:pPr>
            <a:r>
              <a:rPr lang="en-GB" sz="2480" dirty="0">
                <a:latin typeface="Rockwell"/>
                <a:ea typeface="Rockwell"/>
                <a:cs typeface="Rockwell"/>
                <a:sym typeface="Rockwell"/>
              </a:rPr>
              <a:t>Examples:  </a:t>
            </a:r>
            <a:r>
              <a:rPr lang="en-GB" sz="2480" dirty="0">
                <a:latin typeface="Rockwell"/>
                <a:ea typeface="Rockwell"/>
                <a:cs typeface="Rockwell"/>
                <a:sym typeface="Rockwell"/>
                <a:hlinkClick r:id="rId3"/>
              </a:rPr>
              <a:t>DIT Graduate Network</a:t>
            </a:r>
            <a:r>
              <a:rPr lang="en-GB" sz="2480" dirty="0">
                <a:latin typeface="Rockwell"/>
                <a:ea typeface="Rockwell"/>
                <a:cs typeface="Rockwell"/>
                <a:sym typeface="Rockwell"/>
              </a:rPr>
              <a:t>, Industry groups related to your chosen career, Professional Associations, Volunteer Groups, Country specific groups (if travelling)</a:t>
            </a:r>
            <a:endParaRPr dirty="0"/>
          </a:p>
          <a:p>
            <a:pPr marL="292100" indent="-29210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sz="2480" dirty="0">
              <a:latin typeface="Rockwell"/>
              <a:ea typeface="Rockwell"/>
              <a:cs typeface="Rockwell"/>
              <a:sym typeface="Rockwell"/>
            </a:endParaRPr>
          </a:p>
          <a:p>
            <a:pPr marL="640080" lvl="1" indent="-233680">
              <a:lnSpc>
                <a:spcPct val="80000"/>
              </a:lnSpc>
              <a:spcBef>
                <a:spcPts val="0"/>
              </a:spcBef>
              <a:buClr>
                <a:schemeClr val="accent2"/>
              </a:buClr>
              <a:buSzPts val="1814"/>
              <a:buFont typeface="Noto Sans Symbols"/>
              <a:buChar char="✓"/>
            </a:pPr>
            <a:r>
              <a:rPr lang="en-GB" sz="2015" dirty="0">
                <a:latin typeface="Rockwell"/>
                <a:ea typeface="Rockwell"/>
                <a:cs typeface="Rockwell"/>
                <a:sym typeface="Rockwell"/>
              </a:rPr>
              <a:t>Excellent source of information</a:t>
            </a:r>
            <a:endParaRPr dirty="0"/>
          </a:p>
          <a:p>
            <a:pPr marL="640080" lvl="1" indent="-233680">
              <a:lnSpc>
                <a:spcPct val="80000"/>
              </a:lnSpc>
              <a:spcBef>
                <a:spcPts val="0"/>
              </a:spcBef>
              <a:buClr>
                <a:schemeClr val="accent2"/>
              </a:buClr>
              <a:buNone/>
            </a:pPr>
            <a:endParaRPr sz="2015" dirty="0">
              <a:latin typeface="Rockwell"/>
              <a:ea typeface="Rockwell"/>
              <a:cs typeface="Rockwell"/>
              <a:sym typeface="Rockwell"/>
            </a:endParaRPr>
          </a:p>
          <a:p>
            <a:pPr marL="640080" lvl="1" indent="-233680">
              <a:lnSpc>
                <a:spcPct val="80000"/>
              </a:lnSpc>
              <a:spcBef>
                <a:spcPts val="0"/>
              </a:spcBef>
              <a:buClr>
                <a:schemeClr val="accent2"/>
              </a:buClr>
              <a:buSzPts val="1814"/>
              <a:buFont typeface="Noto Sans Symbols"/>
              <a:buChar char="✓"/>
            </a:pPr>
            <a:r>
              <a:rPr lang="en-GB" sz="2015" dirty="0">
                <a:latin typeface="Rockwell"/>
                <a:ea typeface="Rockwell"/>
                <a:cs typeface="Rockwell"/>
                <a:sym typeface="Rockwell"/>
              </a:rPr>
              <a:t>Facilitates networking</a:t>
            </a:r>
            <a:endParaRPr dirty="0"/>
          </a:p>
          <a:p>
            <a:pPr marL="640080" lvl="1" indent="-118522">
              <a:lnSpc>
                <a:spcPct val="80000"/>
              </a:lnSpc>
              <a:spcBef>
                <a:spcPts val="0"/>
              </a:spcBef>
              <a:buClr>
                <a:schemeClr val="accent2"/>
              </a:buClr>
              <a:buSzPts val="1814"/>
              <a:buNone/>
            </a:pPr>
            <a:endParaRPr sz="2015" dirty="0">
              <a:latin typeface="Rockwell"/>
              <a:ea typeface="Rockwell"/>
              <a:cs typeface="Rockwell"/>
              <a:sym typeface="Rockwell"/>
            </a:endParaRPr>
          </a:p>
          <a:p>
            <a:pPr marL="640080" lvl="1" indent="-233680">
              <a:lnSpc>
                <a:spcPct val="80000"/>
              </a:lnSpc>
              <a:spcBef>
                <a:spcPts val="0"/>
              </a:spcBef>
              <a:buClr>
                <a:schemeClr val="accent2"/>
              </a:buClr>
              <a:buSzPts val="1814"/>
              <a:buFont typeface="Noto Sans Symbols"/>
              <a:buChar char="✓"/>
            </a:pPr>
            <a:r>
              <a:rPr lang="en-GB" sz="2015" dirty="0">
                <a:latin typeface="Rockwell"/>
                <a:ea typeface="Rockwell"/>
                <a:cs typeface="Rockwell"/>
                <a:sym typeface="Rockwell"/>
              </a:rPr>
              <a:t>Group members can send each other ‘private’ messages without being connected on LinkedIn </a:t>
            </a:r>
            <a:endParaRPr dirty="0"/>
          </a:p>
          <a:p>
            <a:pPr marL="640080" lvl="1" indent="-233680">
              <a:lnSpc>
                <a:spcPct val="80000"/>
              </a:lnSpc>
              <a:spcBef>
                <a:spcPts val="0"/>
              </a:spcBef>
              <a:buClr>
                <a:schemeClr val="accent2"/>
              </a:buClr>
              <a:buNone/>
            </a:pPr>
            <a:endParaRPr sz="2015" dirty="0">
              <a:latin typeface="Rockwell"/>
              <a:ea typeface="Rockwell"/>
              <a:cs typeface="Rockwell"/>
              <a:sym typeface="Rockwell"/>
            </a:endParaRPr>
          </a:p>
          <a:p>
            <a:pPr marL="640080" lvl="1" indent="-233680">
              <a:lnSpc>
                <a:spcPct val="80000"/>
              </a:lnSpc>
              <a:spcBef>
                <a:spcPts val="0"/>
              </a:spcBef>
              <a:buClr>
                <a:schemeClr val="accent2"/>
              </a:buClr>
              <a:buSzPts val="1814"/>
              <a:buFont typeface="Noto Sans Symbols"/>
              <a:buChar char="✓"/>
            </a:pPr>
            <a:r>
              <a:rPr lang="en-GB" sz="2015" dirty="0">
                <a:latin typeface="Rockwell"/>
                <a:ea typeface="Rockwell"/>
                <a:cs typeface="Rockwell"/>
                <a:sym typeface="Rockwell"/>
              </a:rPr>
              <a:t>Group members get 4x the number of profile views</a:t>
            </a:r>
            <a:endParaRPr dirty="0"/>
          </a:p>
          <a:p>
            <a:pPr marL="292100" indent="-181864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ts val="1736"/>
              <a:buNone/>
            </a:pPr>
            <a:endParaRPr sz="2480" dirty="0">
              <a:latin typeface="Rockwell"/>
              <a:ea typeface="Rockwell"/>
              <a:cs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376456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How can you control your online presence?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95438"/>
            <a:ext cx="10515599" cy="4526280"/>
          </a:xfrm>
        </p:spPr>
        <p:txBody>
          <a:bodyPr>
            <a:normAutofit lnSpcReduction="10000"/>
          </a:bodyPr>
          <a:lstStyle/>
          <a:p>
            <a:pPr marL="148590" indent="0">
              <a:buNone/>
            </a:pPr>
            <a:r>
              <a:rPr lang="en-US" sz="2400" b="1" dirty="0"/>
              <a:t>1. Check your online presence</a:t>
            </a:r>
            <a:endParaRPr lang="en-US" sz="2400" dirty="0"/>
          </a:p>
          <a:p>
            <a:pPr marL="148590" indent="0">
              <a:buNone/>
            </a:pPr>
            <a:r>
              <a:rPr lang="en-US" sz="2400" dirty="0"/>
              <a:t>Google themselves to see what comes up. What could they do to change the impression they’re giving so that their personal brand is as strong as possible?</a:t>
            </a:r>
          </a:p>
          <a:p>
            <a:pPr marL="148590" indent="0">
              <a:buNone/>
            </a:pPr>
            <a:endParaRPr lang="en-US" sz="2400" dirty="0"/>
          </a:p>
          <a:p>
            <a:pPr marL="148590" indent="0">
              <a:buNone/>
            </a:pPr>
            <a:r>
              <a:rPr lang="en-US" sz="2400" b="1" dirty="0"/>
              <a:t>2. Increase your profile</a:t>
            </a:r>
            <a:endParaRPr lang="en-US" sz="2400" dirty="0"/>
          </a:p>
          <a:p>
            <a:pPr marL="148590" indent="0">
              <a:buNone/>
            </a:pPr>
            <a:r>
              <a:rPr lang="en-US" sz="2400" dirty="0"/>
              <a:t>Are there other ways they could promote themselves, for example with a personal website or by writing a blog relevant to the field they want to be in?</a:t>
            </a:r>
          </a:p>
          <a:p>
            <a:pPr marL="148590" indent="0">
              <a:buNone/>
            </a:pPr>
            <a:endParaRPr lang="en-US" sz="2400" dirty="0"/>
          </a:p>
          <a:p>
            <a:pPr marL="148590" indent="0">
              <a:buNone/>
            </a:pPr>
            <a:r>
              <a:rPr lang="en-US" sz="2400" b="1" dirty="0"/>
              <a:t>3. Take care about what you share</a:t>
            </a:r>
            <a:endParaRPr lang="en-US" sz="2400" dirty="0"/>
          </a:p>
          <a:p>
            <a:pPr marL="148590" indent="0">
              <a:buNone/>
            </a:pPr>
            <a:r>
              <a:rPr lang="en-US" sz="2400" dirty="0"/>
              <a:t>Think about what they’re sharing on social media: does it fit with their personal brand? Will potential employers be impressed with what they see?</a:t>
            </a:r>
          </a:p>
          <a:p>
            <a:pPr marL="14859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60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218" y="372069"/>
            <a:ext cx="9261648" cy="1143000"/>
          </a:xfrm>
        </p:spPr>
        <p:txBody>
          <a:bodyPr>
            <a:normAutofit fontScale="90000"/>
          </a:bodyPr>
          <a:lstStyle/>
          <a:p>
            <a:r>
              <a:rPr lang="en-IE" dirty="0"/>
              <a:t>How can you control your online presence?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445" y="1866371"/>
            <a:ext cx="10713492" cy="4526280"/>
          </a:xfrm>
        </p:spPr>
        <p:txBody>
          <a:bodyPr/>
          <a:lstStyle/>
          <a:p>
            <a:pPr marL="148590" indent="0">
              <a:buNone/>
            </a:pPr>
            <a:endParaRPr lang="en-US" sz="2400" dirty="0"/>
          </a:p>
          <a:p>
            <a:pPr marL="148590" indent="0">
              <a:buNone/>
            </a:pPr>
            <a:r>
              <a:rPr lang="en-US" sz="2400" b="1" dirty="0"/>
              <a:t>4. Associate with the right brands</a:t>
            </a:r>
            <a:endParaRPr lang="en-US" sz="2400" dirty="0"/>
          </a:p>
          <a:p>
            <a:pPr marL="148590" indent="0">
              <a:buNone/>
            </a:pPr>
            <a:r>
              <a:rPr lang="en-US" sz="2400" dirty="0"/>
              <a:t>Who they connect with reflects strongly on who they are, and can also help them spread awareness of their personal brand.</a:t>
            </a:r>
          </a:p>
          <a:p>
            <a:pPr marL="148590" indent="0">
              <a:buNone/>
            </a:pPr>
            <a:endParaRPr lang="en-US" sz="2400" dirty="0"/>
          </a:p>
          <a:p>
            <a:pPr marL="148590" indent="0">
              <a:buNone/>
            </a:pPr>
            <a:r>
              <a:rPr lang="en-US" sz="2400" b="1" dirty="0"/>
              <a:t>5. Evolve</a:t>
            </a:r>
            <a:endParaRPr lang="en-US" sz="2400" dirty="0"/>
          </a:p>
          <a:p>
            <a:pPr marL="148590" indent="0">
              <a:buNone/>
            </a:pPr>
            <a:r>
              <a:rPr lang="en-US" sz="2400" dirty="0"/>
              <a:t>Their personal brand will change over time, so make sure they revisit it often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441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408</Words>
  <Application>Microsoft Office PowerPoint</Application>
  <PresentationFormat>Widescreen</PresentationFormat>
  <Paragraphs>58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Noto Sans Symbols</vt:lpstr>
      <vt:lpstr>Rockwell</vt:lpstr>
      <vt:lpstr>Office Theme</vt:lpstr>
      <vt:lpstr>PowerPoint Presentation</vt:lpstr>
      <vt:lpstr>My career profile</vt:lpstr>
      <vt:lpstr>Online Professional Brand/Presence </vt:lpstr>
      <vt:lpstr>Introduction to LinkedIn  -Video</vt:lpstr>
      <vt:lpstr>LinkedIn Profile Tips </vt:lpstr>
      <vt:lpstr>Your LinkedIn profile…</vt:lpstr>
      <vt:lpstr>LinkedIn groups…</vt:lpstr>
      <vt:lpstr>How can you control your online presence?</vt:lpstr>
      <vt:lpstr>How can you control your online presence?</vt:lpstr>
    </vt:vector>
  </TitlesOfParts>
  <Company>Dublin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career profile</dc:title>
  <dc:creator>Therese Fitzgerald</dc:creator>
  <cp:lastModifiedBy>Jennifer Byrne</cp:lastModifiedBy>
  <cp:revision>6</cp:revision>
  <dcterms:created xsi:type="dcterms:W3CDTF">2021-04-12T09:32:05Z</dcterms:created>
  <dcterms:modified xsi:type="dcterms:W3CDTF">2021-04-12T10:52:47Z</dcterms:modified>
</cp:coreProperties>
</file>