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11"/>
  </p:notesMasterIdLst>
  <p:handoutMasterIdLst>
    <p:handoutMasterId r:id="rId12"/>
  </p:handoutMasterIdLst>
  <p:sldIdLst>
    <p:sldId id="256" r:id="rId2"/>
    <p:sldId id="280" r:id="rId3"/>
    <p:sldId id="281" r:id="rId4"/>
    <p:sldId id="282" r:id="rId5"/>
    <p:sldId id="283" r:id="rId6"/>
    <p:sldId id="287" r:id="rId7"/>
    <p:sldId id="284" r:id="rId8"/>
    <p:sldId id="285" r:id="rId9"/>
    <p:sldId id="286" r:id="rId10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84" y="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8404F84-3878-46D4-8305-70DAF3BE5473}" type="datetimeFigureOut">
              <a:rPr lang="en-US"/>
              <a:pPr>
                <a:defRPr/>
              </a:pPr>
              <a:t>2/10/2021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7E07BAC-A868-45EF-A375-78FD909A769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4496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FB0DC-002B-43E3-973A-E92ED0188E56}" type="datetimeFigureOut">
              <a:rPr lang="en-IE" smtClean="0"/>
              <a:pPr/>
              <a:t>10/02/2021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33B6C-AA42-4D44-8A3E-DF6B42EAF5C7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536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78D1-21AF-4E44-AF8B-049C8827CC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14266-3764-4323-8C40-32925BF8E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55D3-EF35-47ED-842A-985D64995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96AA-8C39-41F0-BDEF-A79050B8E2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8BFA5-63E9-4231-A93E-F9AAAED45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4D10-6C33-4590-BD13-4BAAD5FF97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EAB4C-0BF0-4580-946D-967F42E40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DD1C-47B7-4217-A001-A5FB84430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0552-CEC0-41F6-A5C6-B1439CBB90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E67B-63A5-49D7-AB1A-97FB096ED1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E2454-0CD7-4331-9572-F7662D31DB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E945959-5DF2-452F-81D5-06E2EB0A8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0" r:id="rId2"/>
    <p:sldLayoutId id="2147483809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10" r:id="rId9"/>
    <p:sldLayoutId id="2147483806" r:id="rId10"/>
    <p:sldLayoutId id="21474838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1">
          <a:gsLst>
            <a:gs pos="30000">
              <a:schemeClr val="bg2">
                <a:tint val="80000"/>
                <a:satMod val="400000"/>
              </a:schemeClr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Quantitative Methods</a:t>
            </a:r>
            <a:br>
              <a:rPr lang="en-GB" dirty="0"/>
            </a:br>
            <a:r>
              <a:rPr lang="en-GB" dirty="0"/>
              <a:t>Costings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en-GB" dirty="0"/>
              <a:t>Module No. Cons 1012</a:t>
            </a:r>
          </a:p>
          <a:p>
            <a:pPr marR="0" eaLnBrk="1" hangingPunct="1"/>
            <a:r>
              <a:rPr lang="en-GB" dirty="0"/>
              <a:t>Lecturer Jennifer Byrne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2403829-F1C4-491E-9E6B-DBD161784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078D1-21AF-4E44-AF8B-049C8827CC32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12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BB0766-F406-48A7-90E0-DA81783B9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1"/>
          </a:xfrm>
        </p:spPr>
        <p:txBody>
          <a:bodyPr/>
          <a:lstStyle/>
          <a:p>
            <a:r>
              <a:rPr lang="en-IE" altLang="en-US" sz="2200" dirty="0"/>
              <a:t>To find the total costings always read the question carefully and calculate the answer in order of the question. </a:t>
            </a:r>
          </a:p>
          <a:p>
            <a:r>
              <a:rPr lang="en-IE" sz="2200" dirty="0"/>
              <a:t>Q. 1	Calculate the cost of slating 			                    the lean-to roof shown if the cost 				        of slating is €30.68 per m²</a:t>
            </a:r>
          </a:p>
          <a:p>
            <a:r>
              <a:rPr lang="en-IE" sz="2200" dirty="0"/>
              <a:t>Allow 15% for waste. </a:t>
            </a:r>
          </a:p>
          <a:p>
            <a:endParaRPr lang="en-IE" sz="2200" dirty="0"/>
          </a:p>
          <a:p>
            <a:r>
              <a:rPr lang="en-IE" sz="2200" b="1" dirty="0"/>
              <a:t>Answer:</a:t>
            </a:r>
          </a:p>
          <a:p>
            <a:r>
              <a:rPr lang="en-IE" sz="2200" dirty="0"/>
              <a:t>7.5 x 4.8 x €30.68 = € 1104.48</a:t>
            </a:r>
          </a:p>
          <a:p>
            <a:r>
              <a:rPr lang="en-IE" sz="2200" dirty="0"/>
              <a:t>1104.48 + 15% = </a:t>
            </a:r>
            <a:r>
              <a:rPr lang="en-IE" sz="2200" b="1" dirty="0"/>
              <a:t>€1270.15</a:t>
            </a:r>
          </a:p>
          <a:p>
            <a:r>
              <a:rPr lang="en-IE" sz="2200" dirty="0"/>
              <a:t>Or</a:t>
            </a:r>
          </a:p>
          <a:p>
            <a:r>
              <a:rPr lang="en-IE" sz="2200" dirty="0"/>
              <a:t>7.5 X 4.8 = 36 + 15% = 41.4</a:t>
            </a:r>
          </a:p>
          <a:p>
            <a:r>
              <a:rPr lang="en-IE" sz="2200" dirty="0"/>
              <a:t>41.4 X 30.68 = </a:t>
            </a:r>
            <a:r>
              <a:rPr lang="en-IE" sz="2200" b="1" dirty="0"/>
              <a:t>€1270.15</a:t>
            </a:r>
          </a:p>
          <a:p>
            <a:endParaRPr lang="en-IE" altLang="en-US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0BBB3A-9F49-4EDF-AFC2-342FE4E31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EF5ED7-CC01-484D-AD14-20DEF9DF3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976E9CD-8314-46AF-BB50-839721A2E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en-IE" sz="3600" dirty="0"/>
              <a:t>Costings 4 Worksheet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8BA267D-89C5-4CB7-B5FD-983E302C7D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9133" y="1921714"/>
            <a:ext cx="3047667" cy="2100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816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BB0766-F406-48A7-90E0-DA81783B9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3071"/>
            <a:ext cx="8229600" cy="5055841"/>
          </a:xfrm>
        </p:spPr>
        <p:txBody>
          <a:bodyPr/>
          <a:lstStyle/>
          <a:p>
            <a:r>
              <a:rPr lang="en-IE" sz="2200" dirty="0"/>
              <a:t>Q. 2	A damaged door is to be replaced including new hinges and lock. If the door costs € 35.80, the hinges and lock € 5.25 and the job takes a joiner 3 hours @ € 17.30 per hour, calculate the cost of the work allowing 25% for overheads and profit.</a:t>
            </a:r>
          </a:p>
          <a:p>
            <a:endParaRPr lang="en-IE" sz="2200" dirty="0"/>
          </a:p>
          <a:p>
            <a:r>
              <a:rPr lang="en-IE" sz="2200" b="1" dirty="0"/>
              <a:t>Answer:</a:t>
            </a:r>
          </a:p>
          <a:p>
            <a:r>
              <a:rPr lang="en-IE" sz="2200" b="1" dirty="0"/>
              <a:t>Q. 2</a:t>
            </a:r>
            <a:r>
              <a:rPr lang="en-IE" sz="2200" dirty="0"/>
              <a:t>	Total Cost:	Door		€ 35.80</a:t>
            </a:r>
          </a:p>
          <a:p>
            <a:r>
              <a:rPr lang="en-IE" sz="2200" dirty="0"/>
              <a:t>			Hinges		€   5.25</a:t>
            </a:r>
          </a:p>
          <a:p>
            <a:r>
              <a:rPr lang="en-IE" sz="2200" dirty="0"/>
              <a:t>		Labour (3 x €17.30) = 	</a:t>
            </a:r>
            <a:r>
              <a:rPr lang="en-IE" sz="2200" u="sng" dirty="0"/>
              <a:t>€ 51.90</a:t>
            </a:r>
            <a:endParaRPr lang="en-IE" sz="2200" dirty="0"/>
          </a:p>
          <a:p>
            <a:r>
              <a:rPr lang="en-IE" sz="2200" dirty="0"/>
              <a:t>					€ 92.95 + 25%	=  </a:t>
            </a:r>
            <a:r>
              <a:rPr lang="en-IE" sz="2200" b="1" dirty="0"/>
              <a:t>€ 116.18</a:t>
            </a:r>
            <a:endParaRPr lang="en-IE" sz="2200" dirty="0"/>
          </a:p>
          <a:p>
            <a:endParaRPr lang="en-IE" altLang="en-US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0BBB3A-9F49-4EDF-AFC2-342FE4E31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EF5ED7-CC01-484D-AD14-20DEF9DF3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976E9CD-8314-46AF-BB50-839721A2E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en-IE" sz="3600" dirty="0"/>
              <a:t>Costings 4 Worksheet </a:t>
            </a:r>
          </a:p>
        </p:txBody>
      </p:sp>
    </p:spTree>
    <p:extLst>
      <p:ext uri="{BB962C8B-B14F-4D97-AF65-F5344CB8AC3E}">
        <p14:creationId xmlns:p14="http://schemas.microsoft.com/office/powerpoint/2010/main" val="1491397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BB0766-F406-48A7-90E0-DA81783B9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3071"/>
            <a:ext cx="8229600" cy="5055841"/>
          </a:xfrm>
        </p:spPr>
        <p:txBody>
          <a:bodyPr/>
          <a:lstStyle/>
          <a:p>
            <a:r>
              <a:rPr lang="en-IE" sz="2200" dirty="0"/>
              <a:t>Q. 3 The given drawing shows the plan and elevation of a simple roof. Using the rates below, which include the cost of materials and labour only, estimate the cost of felting, battening and tiling the roof. Add 25% for profit and a further 5% for overheads.</a:t>
            </a:r>
          </a:p>
          <a:p>
            <a:pPr lvl="0"/>
            <a:r>
              <a:rPr lang="en-IE" sz="2200" dirty="0"/>
              <a:t>Roofing felt	=	€ 7.10 per m²</a:t>
            </a:r>
          </a:p>
          <a:p>
            <a:pPr lvl="0"/>
            <a:r>
              <a:rPr lang="en-IE" sz="2200" dirty="0"/>
              <a:t>Tiling Slopes  =	€ 16.88 per m²</a:t>
            </a:r>
          </a:p>
          <a:p>
            <a:r>
              <a:rPr lang="en-IE" sz="2200" dirty="0"/>
              <a:t>(including Battens)</a:t>
            </a:r>
          </a:p>
          <a:p>
            <a:pPr lvl="0"/>
            <a:r>
              <a:rPr lang="en-IE" sz="2200" dirty="0"/>
              <a:t>Ridge tiling	= 	€ 4.16 per m run</a:t>
            </a:r>
          </a:p>
          <a:p>
            <a:endParaRPr lang="en-IE" altLang="en-US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0BBB3A-9F49-4EDF-AFC2-342FE4E31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EF5ED7-CC01-484D-AD14-20DEF9DF3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976E9CD-8314-46AF-BB50-839721A2E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en-IE" sz="3600" dirty="0"/>
              <a:t>Costings 4 Worksheet </a:t>
            </a:r>
          </a:p>
        </p:txBody>
      </p:sp>
      <p:pic>
        <p:nvPicPr>
          <p:cNvPr id="7" name="Picture 6" descr="A picture containing waterfall chart&#10;&#10;Description automatically generated">
            <a:extLst>
              <a:ext uri="{FF2B5EF4-FFF2-40B4-BE49-F238E27FC236}">
                <a16:creationId xmlns:a16="http://schemas.microsoft.com/office/drawing/2014/main" id="{9F436CD0-6578-4D86-85EF-048A099709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3030038"/>
            <a:ext cx="3047619" cy="196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556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BB0766-F406-48A7-90E0-DA81783B9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3071"/>
            <a:ext cx="8229600" cy="5055841"/>
          </a:xfrm>
        </p:spPr>
        <p:txBody>
          <a:bodyPr/>
          <a:lstStyle/>
          <a:p>
            <a:r>
              <a:rPr lang="en-IE" sz="2200" b="1" dirty="0"/>
              <a:t>Q. 3</a:t>
            </a:r>
            <a:r>
              <a:rPr lang="en-IE" sz="2200" dirty="0"/>
              <a:t>	First get rafter length	</a:t>
            </a:r>
          </a:p>
          <a:p>
            <a:r>
              <a:rPr lang="en-IE" sz="2200" dirty="0"/>
              <a:t>a² + b² = c²</a:t>
            </a:r>
          </a:p>
          <a:p>
            <a:r>
              <a:rPr lang="en-IE" sz="2200" dirty="0"/>
              <a:t>3² + 4² = x²	</a:t>
            </a:r>
          </a:p>
          <a:p>
            <a:r>
              <a:rPr lang="en-IE" sz="2200" dirty="0"/>
              <a:t>9 + 16 = x²	</a:t>
            </a:r>
          </a:p>
          <a:p>
            <a:r>
              <a:rPr lang="en-IE" sz="2200" dirty="0"/>
              <a:t>√25 = x = 5	</a:t>
            </a:r>
          </a:p>
          <a:p>
            <a:pPr lvl="1"/>
            <a:r>
              <a:rPr lang="en-IE" sz="2200" dirty="0"/>
              <a:t>Area = 5 x 10 x 2 = 100m²</a:t>
            </a:r>
          </a:p>
          <a:p>
            <a:r>
              <a:rPr lang="en-IE" sz="2200" u="sng" dirty="0"/>
              <a:t>Cost:</a:t>
            </a:r>
            <a:r>
              <a:rPr lang="en-IE" sz="2200" dirty="0"/>
              <a:t>	Roofing Felt	100 x € 7.10	=	€   710.00</a:t>
            </a:r>
          </a:p>
          <a:p>
            <a:r>
              <a:rPr lang="en-IE" sz="2200" dirty="0"/>
              <a:t>	Tiling		100 x € 16.88	=	€ 1688.00</a:t>
            </a:r>
          </a:p>
          <a:p>
            <a:r>
              <a:rPr lang="en-IE" sz="2200" dirty="0"/>
              <a:t>	Ridge	10 x € 4.16		=	</a:t>
            </a:r>
            <a:r>
              <a:rPr lang="en-IE" sz="2200" u="sng" dirty="0"/>
              <a:t>€     41.60</a:t>
            </a:r>
            <a:endParaRPr lang="en-IE" sz="2200" dirty="0"/>
          </a:p>
          <a:p>
            <a:r>
              <a:rPr lang="en-IE" sz="2200" dirty="0"/>
              <a:t>						€ 2439.60</a:t>
            </a:r>
          </a:p>
          <a:p>
            <a:r>
              <a:rPr lang="en-IE" sz="2200" dirty="0"/>
              <a:t>€2439.60 +25%(profit) = 3049.5 x + 5%(overheads) = </a:t>
            </a:r>
            <a:r>
              <a:rPr lang="en-IE" sz="2200" b="1" dirty="0"/>
              <a:t>€ 3,201.98</a:t>
            </a:r>
          </a:p>
          <a:p>
            <a:r>
              <a:rPr lang="en-IE" sz="2200" b="1" dirty="0"/>
              <a:t>Answer: € 3,201.98</a:t>
            </a:r>
            <a:endParaRPr lang="en-IE" sz="2200" dirty="0"/>
          </a:p>
          <a:p>
            <a:endParaRPr lang="en-IE" sz="2200" dirty="0"/>
          </a:p>
          <a:p>
            <a:endParaRPr lang="en-IE" altLang="en-US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0BBB3A-9F49-4EDF-AFC2-342FE4E31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EF5ED7-CC01-484D-AD14-20DEF9DF3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976E9CD-8314-46AF-BB50-839721A2E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en-IE" sz="3600" dirty="0"/>
              <a:t>Costings 4 Worksheet </a:t>
            </a:r>
          </a:p>
        </p:txBody>
      </p:sp>
      <p:pic>
        <p:nvPicPr>
          <p:cNvPr id="7" name="Picture 6" descr="A picture containing waterfall chart&#10;&#10;Description automatically generated">
            <a:extLst>
              <a:ext uri="{FF2B5EF4-FFF2-40B4-BE49-F238E27FC236}">
                <a16:creationId xmlns:a16="http://schemas.microsoft.com/office/drawing/2014/main" id="{9F436CD0-6578-4D86-85EF-048A099709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6133" y="1483071"/>
            <a:ext cx="3479667" cy="2240036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E145C3B-EEE1-4606-A7A2-B6EB49484710}"/>
              </a:ext>
            </a:extLst>
          </p:cNvPr>
          <p:cNvCxnSpPr/>
          <p:nvPr/>
        </p:nvCxnSpPr>
        <p:spPr>
          <a:xfrm>
            <a:off x="7308304" y="2348880"/>
            <a:ext cx="1378496" cy="0"/>
          </a:xfrm>
          <a:prstGeom prst="straightConnector1">
            <a:avLst/>
          </a:prstGeom>
          <a:ln w="22225">
            <a:solidFill>
              <a:srgbClr val="FF0000">
                <a:alpha val="97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ight Triangle 8">
            <a:extLst>
              <a:ext uri="{FF2B5EF4-FFF2-40B4-BE49-F238E27FC236}">
                <a16:creationId xmlns:a16="http://schemas.microsoft.com/office/drawing/2014/main" id="{2D974EC9-C3E2-4D93-9604-C2301B907F2E}"/>
              </a:ext>
            </a:extLst>
          </p:cNvPr>
          <p:cNvSpPr/>
          <p:nvPr/>
        </p:nvSpPr>
        <p:spPr>
          <a:xfrm>
            <a:off x="7524328" y="1483070"/>
            <a:ext cx="720080" cy="865797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E2BBB1-D158-4856-A2A7-81E4F855E966}"/>
              </a:ext>
            </a:extLst>
          </p:cNvPr>
          <p:cNvSpPr txBox="1"/>
          <p:nvPr/>
        </p:nvSpPr>
        <p:spPr>
          <a:xfrm>
            <a:off x="7884368" y="1268760"/>
            <a:ext cx="11015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dirty="0"/>
              <a:t>HYP is </a:t>
            </a:r>
          </a:p>
          <a:p>
            <a:r>
              <a:rPr lang="en-IE" dirty="0"/>
              <a:t>the Rafter</a:t>
            </a:r>
          </a:p>
        </p:txBody>
      </p:sp>
    </p:spTree>
    <p:extLst>
      <p:ext uri="{BB962C8B-B14F-4D97-AF65-F5344CB8AC3E}">
        <p14:creationId xmlns:p14="http://schemas.microsoft.com/office/powerpoint/2010/main" val="2941076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/>
      <p:bldP spid="9" grpId="0" animBg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BB0766-F406-48A7-90E0-DA81783B9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3071"/>
            <a:ext cx="8229600" cy="5055841"/>
          </a:xfrm>
        </p:spPr>
        <p:txBody>
          <a:bodyPr/>
          <a:lstStyle/>
          <a:p>
            <a:r>
              <a:rPr lang="en-IE" sz="2400" dirty="0"/>
              <a:t>Q. 4	A room is 4.5m by 3.6m and 2.7m high. It has two doors (each 2200 x 1000mm including architrave) and one window (2400 x 1200mm). Estimate the cost of decoration as follows:</a:t>
            </a:r>
          </a:p>
          <a:p>
            <a:pPr lvl="0"/>
            <a:r>
              <a:rPr lang="en-IE" sz="2400" dirty="0"/>
              <a:t>Ceiling to be painted with 2 coats emulsion @ € 5.40 per m²</a:t>
            </a:r>
          </a:p>
          <a:p>
            <a:pPr lvl="0"/>
            <a:r>
              <a:rPr lang="en-IE" sz="2400" dirty="0"/>
              <a:t>Walls to be pre-paired and painted 2 coats @ € 6.00 per m²</a:t>
            </a:r>
          </a:p>
          <a:p>
            <a:pPr lvl="0"/>
            <a:r>
              <a:rPr lang="en-IE" sz="2400" dirty="0"/>
              <a:t>Doors (room side only) painted 1 coat @ € 7.50 per m²</a:t>
            </a:r>
          </a:p>
          <a:p>
            <a:r>
              <a:rPr lang="en-IE" sz="2400" dirty="0"/>
              <a:t>Allow 25% for overheads and profit.</a:t>
            </a:r>
          </a:p>
          <a:p>
            <a:r>
              <a:rPr lang="en-IE" sz="2400" dirty="0"/>
              <a:t>	</a:t>
            </a:r>
            <a:r>
              <a:rPr lang="en-IE" sz="2400" b="1" i="1" dirty="0"/>
              <a:t>(Prices shown are per m² per coat)</a:t>
            </a:r>
            <a:endParaRPr lang="en-IE" sz="2400" dirty="0"/>
          </a:p>
          <a:p>
            <a:endParaRPr lang="en-IE" altLang="en-US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0BBB3A-9F49-4EDF-AFC2-342FE4E31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EF5ED7-CC01-484D-AD14-20DEF9DF3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976E9CD-8314-46AF-BB50-839721A2E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en-IE" sz="3600" dirty="0"/>
              <a:t>Costings 4 Worksheet </a:t>
            </a:r>
          </a:p>
        </p:txBody>
      </p:sp>
    </p:spTree>
    <p:extLst>
      <p:ext uri="{BB962C8B-B14F-4D97-AF65-F5344CB8AC3E}">
        <p14:creationId xmlns:p14="http://schemas.microsoft.com/office/powerpoint/2010/main" val="4007554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BB0766-F406-48A7-90E0-DA81783B9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3071"/>
            <a:ext cx="8229600" cy="5055841"/>
          </a:xfrm>
        </p:spPr>
        <p:txBody>
          <a:bodyPr/>
          <a:lstStyle/>
          <a:p>
            <a:r>
              <a:rPr lang="en-IE" sz="2400" dirty="0"/>
              <a:t>Q. 4	A room is 4.5m by 3.6m and 2.7m high. It has two doors (each 2200 x 1000mm including architrave) and one window (2400 x 1200mm). Estimate the cost of decoration as follows:</a:t>
            </a:r>
          </a:p>
          <a:p>
            <a:pPr lvl="0"/>
            <a:r>
              <a:rPr lang="en-IE" sz="2400" dirty="0"/>
              <a:t>Ceiling to be painted with 2 coats emulsion @ € 5.40 per m²</a:t>
            </a:r>
          </a:p>
          <a:p>
            <a:pPr lvl="0"/>
            <a:r>
              <a:rPr lang="en-IE" sz="2400" dirty="0"/>
              <a:t>Walls to be pre-paired and painted 2 coats @ € 6.00 per m²</a:t>
            </a:r>
          </a:p>
          <a:p>
            <a:pPr lvl="0"/>
            <a:r>
              <a:rPr lang="en-IE" sz="2400" dirty="0"/>
              <a:t>Doors (room side only) painted 1 coat @ € 7.50 per m²</a:t>
            </a:r>
          </a:p>
          <a:p>
            <a:r>
              <a:rPr lang="en-IE" sz="2400" dirty="0"/>
              <a:t>Allow 25% for overheads and profit.</a:t>
            </a:r>
          </a:p>
          <a:p>
            <a:r>
              <a:rPr lang="en-IE" sz="2400" dirty="0"/>
              <a:t>	</a:t>
            </a:r>
            <a:r>
              <a:rPr lang="en-IE" sz="2000" b="1" i="1" dirty="0"/>
              <a:t>(Prices shown are per m² per coat)</a:t>
            </a:r>
          </a:p>
          <a:p>
            <a:r>
              <a:rPr lang="en-IE" sz="2200" b="1" i="1" dirty="0">
                <a:solidFill>
                  <a:srgbClr val="0070C0"/>
                </a:solidFill>
              </a:rPr>
              <a:t>I would sketch out a 3D model and 					put in the sizes </a:t>
            </a:r>
            <a:endParaRPr lang="en-IE" sz="2200" dirty="0">
              <a:solidFill>
                <a:srgbClr val="0070C0"/>
              </a:solidFill>
            </a:endParaRPr>
          </a:p>
          <a:p>
            <a:endParaRPr lang="en-IE" altLang="en-US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0BBB3A-9F49-4EDF-AFC2-342FE4E31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EF5ED7-CC01-484D-AD14-20DEF9DF3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976E9CD-8314-46AF-BB50-839721A2E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en-IE" sz="3600" dirty="0"/>
              <a:t>Costings 4 Worksheet </a:t>
            </a:r>
          </a:p>
        </p:txBody>
      </p:sp>
      <p:sp>
        <p:nvSpPr>
          <p:cNvPr id="8" name="Cube 7">
            <a:extLst>
              <a:ext uri="{FF2B5EF4-FFF2-40B4-BE49-F238E27FC236}">
                <a16:creationId xmlns:a16="http://schemas.microsoft.com/office/drawing/2014/main" id="{054AA359-8C4F-4F0A-A171-7AD58039A5C3}"/>
              </a:ext>
            </a:extLst>
          </p:cNvPr>
          <p:cNvSpPr/>
          <p:nvPr/>
        </p:nvSpPr>
        <p:spPr>
          <a:xfrm>
            <a:off x="5796137" y="4817708"/>
            <a:ext cx="2890664" cy="1184874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535DD54-10F3-4A66-A708-E726A15044D7}"/>
              </a:ext>
            </a:extLst>
          </p:cNvPr>
          <p:cNvSpPr/>
          <p:nvPr/>
        </p:nvSpPr>
        <p:spPr>
          <a:xfrm>
            <a:off x="6019800" y="5374929"/>
            <a:ext cx="280392" cy="61252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6A812B3-46B4-43C9-B329-9ECE9ABB1A6A}"/>
              </a:ext>
            </a:extLst>
          </p:cNvPr>
          <p:cNvSpPr/>
          <p:nvPr/>
        </p:nvSpPr>
        <p:spPr>
          <a:xfrm>
            <a:off x="7784604" y="5374928"/>
            <a:ext cx="280392" cy="61252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5B322C1-50D6-4D48-A256-DFF329D9DC6C}"/>
              </a:ext>
            </a:extLst>
          </p:cNvPr>
          <p:cNvSpPr/>
          <p:nvPr/>
        </p:nvSpPr>
        <p:spPr>
          <a:xfrm>
            <a:off x="6714913" y="5241982"/>
            <a:ext cx="618306" cy="61252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BE6437B-2462-4714-9BAB-C0A261031A23}"/>
              </a:ext>
            </a:extLst>
          </p:cNvPr>
          <p:cNvSpPr txBox="1"/>
          <p:nvPr/>
        </p:nvSpPr>
        <p:spPr>
          <a:xfrm>
            <a:off x="5266165" y="6002582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dirty="0"/>
              <a:t>2.2 x 1m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E8B5FDE-AADF-472F-B8E3-93EFB73B9B24}"/>
              </a:ext>
            </a:extLst>
          </p:cNvPr>
          <p:cNvSpPr txBox="1"/>
          <p:nvPr/>
        </p:nvSpPr>
        <p:spPr>
          <a:xfrm>
            <a:off x="7806304" y="6049337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dirty="0"/>
              <a:t>2.2 x 1m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F455CBE-6D50-408A-993B-95A9658CDEEB}"/>
              </a:ext>
            </a:extLst>
          </p:cNvPr>
          <p:cNvSpPr txBox="1"/>
          <p:nvPr/>
        </p:nvSpPr>
        <p:spPr>
          <a:xfrm>
            <a:off x="6438822" y="5968484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dirty="0"/>
              <a:t>2.4 x 1.2m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F7B6736-80D5-4233-B692-AB8B170546B6}"/>
              </a:ext>
            </a:extLst>
          </p:cNvPr>
          <p:cNvSpPr txBox="1"/>
          <p:nvPr/>
        </p:nvSpPr>
        <p:spPr>
          <a:xfrm>
            <a:off x="6833723" y="4234065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dirty="0"/>
              <a:t>4.5m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F67EA3F-F049-45CE-981F-35EF3BA41701}"/>
              </a:ext>
            </a:extLst>
          </p:cNvPr>
          <p:cNvSpPr txBox="1"/>
          <p:nvPr/>
        </p:nvSpPr>
        <p:spPr>
          <a:xfrm rot="16200000">
            <a:off x="5278708" y="5342057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dirty="0"/>
              <a:t>2.7m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85889BA-C204-4462-81C1-FF71AA55FEFA}"/>
              </a:ext>
            </a:extLst>
          </p:cNvPr>
          <p:cNvSpPr txBox="1"/>
          <p:nvPr/>
        </p:nvSpPr>
        <p:spPr>
          <a:xfrm rot="18659439">
            <a:off x="5367880" y="4408682"/>
            <a:ext cx="928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3.6m</a:t>
            </a:r>
          </a:p>
        </p:txBody>
      </p:sp>
    </p:spTree>
    <p:extLst>
      <p:ext uri="{BB962C8B-B14F-4D97-AF65-F5344CB8AC3E}">
        <p14:creationId xmlns:p14="http://schemas.microsoft.com/office/powerpoint/2010/main" val="4021918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BB0766-F406-48A7-90E0-DA81783B9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3071"/>
            <a:ext cx="8229600" cy="5055841"/>
          </a:xfrm>
        </p:spPr>
        <p:txBody>
          <a:bodyPr/>
          <a:lstStyle/>
          <a:p>
            <a:r>
              <a:rPr lang="en-IE" sz="2200" b="1" dirty="0"/>
              <a:t>Q. 4</a:t>
            </a:r>
            <a:r>
              <a:rPr lang="en-IE" sz="2200" dirty="0"/>
              <a:t>	</a:t>
            </a:r>
          </a:p>
          <a:p>
            <a:r>
              <a:rPr lang="en-IE" sz="2200" dirty="0"/>
              <a:t>Ceiling = 4.5 x 3.6 = 16.2m x 2(coats) x € 5.40 	= </a:t>
            </a:r>
            <a:r>
              <a:rPr lang="en-IE" sz="2200" b="1" dirty="0"/>
              <a:t>€174.96</a:t>
            </a:r>
          </a:p>
          <a:p>
            <a:r>
              <a:rPr lang="en-IE" sz="2200" dirty="0"/>
              <a:t>Walls	(4) 	2 x 4.5 x 2.7 = 24.3</a:t>
            </a:r>
          </a:p>
          <a:p>
            <a:r>
              <a:rPr lang="en-IE" sz="2200" dirty="0"/>
              <a:t>		2 x 3.6 x 2.7 = </a:t>
            </a:r>
            <a:r>
              <a:rPr lang="en-IE" sz="2200" u="sng" dirty="0"/>
              <a:t>19.44</a:t>
            </a:r>
            <a:r>
              <a:rPr lang="en-IE" sz="2200" dirty="0"/>
              <a:t>	= 43.74m²</a:t>
            </a:r>
          </a:p>
          <a:p>
            <a:r>
              <a:rPr lang="en-IE" sz="2200" dirty="0"/>
              <a:t>Less Doors   	2 x 2.2 x 1.0 = 4.4</a:t>
            </a:r>
          </a:p>
          <a:p>
            <a:r>
              <a:rPr lang="en-IE" sz="2200" dirty="0"/>
              <a:t>Window	2.4 x 1.2 = </a:t>
            </a:r>
            <a:r>
              <a:rPr lang="en-IE" sz="2200" u="sng" dirty="0"/>
              <a:t>2.88</a:t>
            </a:r>
            <a:r>
              <a:rPr lang="en-IE" sz="2200" dirty="0"/>
              <a:t>	            =   </a:t>
            </a:r>
            <a:r>
              <a:rPr lang="en-IE" sz="2200" u="sng" dirty="0"/>
              <a:t>7.28m²</a:t>
            </a:r>
            <a:endParaRPr lang="en-IE" sz="2200" dirty="0"/>
          </a:p>
          <a:p>
            <a:r>
              <a:rPr lang="en-IE" sz="2200" dirty="0"/>
              <a:t>					= 36.46m² x 2 x €6 = </a:t>
            </a:r>
            <a:r>
              <a:rPr lang="en-IE" sz="2200" b="1" dirty="0"/>
              <a:t>€437.52</a:t>
            </a:r>
            <a:endParaRPr lang="en-IE" sz="2200" dirty="0"/>
          </a:p>
          <a:p>
            <a:r>
              <a:rPr lang="en-IE" sz="2200" dirty="0"/>
              <a:t>Doors = 	2.2 x 1.0 x 2 = 4.4 m² x €7.50= €33.00 	   = </a:t>
            </a:r>
            <a:r>
              <a:rPr lang="en-IE" sz="2200" b="1" u="sng" dirty="0"/>
              <a:t>€   33.00</a:t>
            </a:r>
            <a:endParaRPr lang="en-IE" sz="2200" b="1" dirty="0"/>
          </a:p>
          <a:p>
            <a:r>
              <a:rPr lang="en-IE" sz="2200" dirty="0"/>
              <a:t>							      </a:t>
            </a:r>
            <a:r>
              <a:rPr lang="en-IE" sz="2200" b="1" dirty="0"/>
              <a:t>€ 645.48</a:t>
            </a:r>
          </a:p>
          <a:p>
            <a:r>
              <a:rPr lang="en-IE" sz="2200" dirty="0"/>
              <a:t> €174.96 (ceiling) + €437 (walls) + €33 (doors) = €645.48</a:t>
            </a:r>
          </a:p>
          <a:p>
            <a:r>
              <a:rPr lang="en-IE" sz="2200" dirty="0"/>
              <a:t>Total Cost € 645.48 + 25% (overheads) =  </a:t>
            </a:r>
            <a:r>
              <a:rPr lang="en-IE" sz="2200" b="1" dirty="0"/>
              <a:t>€806.85</a:t>
            </a:r>
          </a:p>
          <a:p>
            <a:r>
              <a:rPr lang="en-IE" sz="2200" b="1" dirty="0"/>
              <a:t>Answer: €806.85</a:t>
            </a:r>
          </a:p>
          <a:p>
            <a:endParaRPr lang="en-IE" sz="2200" dirty="0"/>
          </a:p>
          <a:p>
            <a:endParaRPr lang="en-IE" altLang="en-US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0BBB3A-9F49-4EDF-AFC2-342FE4E31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EF5ED7-CC01-484D-AD14-20DEF9DF3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976E9CD-8314-46AF-BB50-839721A2E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en-IE" sz="3600" dirty="0"/>
              <a:t>Costings 4 Worksheet </a:t>
            </a:r>
          </a:p>
        </p:txBody>
      </p:sp>
    </p:spTree>
    <p:extLst>
      <p:ext uri="{BB962C8B-B14F-4D97-AF65-F5344CB8AC3E}">
        <p14:creationId xmlns:p14="http://schemas.microsoft.com/office/powerpoint/2010/main" val="31397365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BB0766-F406-48A7-90E0-DA81783B9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575" y="1300509"/>
            <a:ext cx="8229600" cy="5055841"/>
          </a:xfrm>
        </p:spPr>
        <p:txBody>
          <a:bodyPr/>
          <a:lstStyle/>
          <a:p>
            <a:r>
              <a:rPr lang="en-IE" sz="2200" dirty="0"/>
              <a:t>Q. 5	Calculate the cost of the timber at €187.10 per m³ for a job requiring the following:</a:t>
            </a:r>
          </a:p>
          <a:p>
            <a:pPr lvl="0"/>
            <a:r>
              <a:rPr lang="en-IE" sz="2200" dirty="0"/>
              <a:t>Twenty four 3.6m lengths of 50mm x 180mm</a:t>
            </a:r>
          </a:p>
          <a:p>
            <a:pPr lvl="0"/>
            <a:r>
              <a:rPr lang="en-IE" sz="2200" dirty="0"/>
              <a:t>14.4m run of 50mm x 75mm</a:t>
            </a:r>
          </a:p>
          <a:p>
            <a:pPr lvl="0"/>
            <a:r>
              <a:rPr lang="en-IE" sz="2200" dirty="0"/>
              <a:t>3.6m run of 75mm x 200mm</a:t>
            </a:r>
          </a:p>
          <a:p>
            <a:r>
              <a:rPr lang="en-IE" sz="2200" dirty="0"/>
              <a:t>Allow 23% for VAT on your answer.</a:t>
            </a:r>
          </a:p>
          <a:p>
            <a:r>
              <a:rPr lang="en-IE" sz="2200" b="1" dirty="0"/>
              <a:t> </a:t>
            </a:r>
            <a:r>
              <a:rPr lang="es-ES" sz="2200" b="1" dirty="0"/>
              <a:t>Q. 5	 </a:t>
            </a:r>
          </a:p>
          <a:p>
            <a:r>
              <a:rPr lang="es-ES" sz="2200" dirty="0"/>
              <a:t>24  </a:t>
            </a:r>
            <a:r>
              <a:rPr lang="es-ES" sz="2200" dirty="0" err="1"/>
              <a:t>of</a:t>
            </a:r>
            <a:r>
              <a:rPr lang="es-ES" sz="2200" dirty="0"/>
              <a:t>   3.6 x 0.05 x 0.18 	= 0.7776</a:t>
            </a:r>
            <a:r>
              <a:rPr lang="en-IE" sz="2200" dirty="0"/>
              <a:t> m³</a:t>
            </a:r>
          </a:p>
          <a:p>
            <a:r>
              <a:rPr lang="es-ES" sz="2200" dirty="0"/>
              <a:t>	14.4 x 0.05 x 0.075 	= 0.0540</a:t>
            </a:r>
            <a:r>
              <a:rPr lang="en-IE" sz="2200" dirty="0"/>
              <a:t> m³</a:t>
            </a:r>
          </a:p>
          <a:p>
            <a:r>
              <a:rPr lang="es-ES" sz="2200" dirty="0"/>
              <a:t>	3.6 x 0.075 x 0.2	= </a:t>
            </a:r>
            <a:r>
              <a:rPr lang="es-ES" sz="2200" u="sng" dirty="0"/>
              <a:t>0.0540</a:t>
            </a:r>
            <a:r>
              <a:rPr lang="en-IE" sz="2200" dirty="0"/>
              <a:t> m³</a:t>
            </a:r>
          </a:p>
          <a:p>
            <a:r>
              <a:rPr lang="es-ES" sz="2200" dirty="0"/>
              <a:t>				</a:t>
            </a:r>
            <a:r>
              <a:rPr lang="es-ES" sz="2200"/>
              <a:t>   </a:t>
            </a:r>
            <a:r>
              <a:rPr lang="es-ES" sz="2200" dirty="0"/>
              <a:t>0.8856 </a:t>
            </a:r>
            <a:r>
              <a:rPr lang="en-IE" sz="2200" dirty="0"/>
              <a:t>m³ </a:t>
            </a:r>
            <a:r>
              <a:rPr lang="es-ES" sz="2200" dirty="0"/>
              <a:t>x €187.10 = 165.70 </a:t>
            </a:r>
            <a:endParaRPr lang="en-IE" sz="2200" dirty="0"/>
          </a:p>
          <a:p>
            <a:r>
              <a:rPr lang="es-ES" sz="2200" dirty="0"/>
              <a:t>(Plus VAT)	165.70 + 23% (VAT) = </a:t>
            </a:r>
            <a:r>
              <a:rPr lang="es-ES" sz="2200" b="1" dirty="0"/>
              <a:t>€ 203.81</a:t>
            </a:r>
          </a:p>
          <a:p>
            <a:r>
              <a:rPr lang="es-ES" sz="2200" b="1" dirty="0"/>
              <a:t>Answer: €203.81</a:t>
            </a:r>
          </a:p>
          <a:p>
            <a:endParaRPr lang="en-IE" sz="2200" dirty="0"/>
          </a:p>
          <a:p>
            <a:endParaRPr lang="en-IE" altLang="en-US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0BBB3A-9F49-4EDF-AFC2-342FE4E31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EF5ED7-CC01-484D-AD14-20DEF9DF3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976E9CD-8314-46AF-BB50-839721A2E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53429"/>
            <a:ext cx="8229600" cy="563910"/>
          </a:xfrm>
        </p:spPr>
        <p:txBody>
          <a:bodyPr/>
          <a:lstStyle/>
          <a:p>
            <a:r>
              <a:rPr lang="en-IE" sz="3600" dirty="0"/>
              <a:t>Costings 4 Worksheet </a:t>
            </a:r>
          </a:p>
        </p:txBody>
      </p:sp>
    </p:spTree>
    <p:extLst>
      <p:ext uri="{BB962C8B-B14F-4D97-AF65-F5344CB8AC3E}">
        <p14:creationId xmlns:p14="http://schemas.microsoft.com/office/powerpoint/2010/main" val="25356444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1019</TotalTime>
  <Words>979</Words>
  <Application>Microsoft Office PowerPoint</Application>
  <PresentationFormat>On-screen Show (4:3)</PresentationFormat>
  <Paragraphs>108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Times New Roman</vt:lpstr>
      <vt:lpstr>Wingdings 2</vt:lpstr>
      <vt:lpstr>Flow</vt:lpstr>
      <vt:lpstr>Quantitative Methods Costings</vt:lpstr>
      <vt:lpstr>Costings 4 Worksheet </vt:lpstr>
      <vt:lpstr>Costings 4 Worksheet </vt:lpstr>
      <vt:lpstr>Costings 4 Worksheet </vt:lpstr>
      <vt:lpstr>Costings 4 Worksheet </vt:lpstr>
      <vt:lpstr>Costings 4 Worksheet </vt:lpstr>
      <vt:lpstr>Costings 4 Worksheet </vt:lpstr>
      <vt:lpstr>Costings 4 Worksheet </vt:lpstr>
      <vt:lpstr>Costings 4 Worksheet 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Cabinet-Making</dc:title>
  <dc:creator>Jennifer Byrne</dc:creator>
  <cp:lastModifiedBy>Jennifer Byrne</cp:lastModifiedBy>
  <cp:revision>110</cp:revision>
  <cp:lastPrinted>2020-09-29T10:33:36Z</cp:lastPrinted>
  <dcterms:created xsi:type="dcterms:W3CDTF">2007-01-25T21:43:12Z</dcterms:created>
  <dcterms:modified xsi:type="dcterms:W3CDTF">2021-02-10T18:45:01Z</dcterms:modified>
  <cp:contentStatus/>
</cp:coreProperties>
</file>