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5" r:id="rId3"/>
    <p:sldId id="288" r:id="rId4"/>
    <p:sldId id="289" r:id="rId5"/>
    <p:sldId id="290" r:id="rId6"/>
    <p:sldId id="286" r:id="rId7"/>
    <p:sldId id="287" r:id="rId8"/>
    <p:sldId id="272" r:id="rId9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78" y="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Byrne" userId="381dc5fa-84c5-4cf8-8380-06e0e220504b" providerId="ADAL" clId="{B04BE292-8A48-43C6-AD74-4F57F3D6C1D2}"/>
    <pc:docChg chg="modSld">
      <pc:chgData name="Jennifer Byrne" userId="381dc5fa-84c5-4cf8-8380-06e0e220504b" providerId="ADAL" clId="{B04BE292-8A48-43C6-AD74-4F57F3D6C1D2}" dt="2021-10-25T10:59:27.249" v="3" actId="20577"/>
      <pc:docMkLst>
        <pc:docMk/>
      </pc:docMkLst>
      <pc:sldChg chg="modSp mod">
        <pc:chgData name="Jennifer Byrne" userId="381dc5fa-84c5-4cf8-8380-06e0e220504b" providerId="ADAL" clId="{B04BE292-8A48-43C6-AD74-4F57F3D6C1D2}" dt="2021-10-25T10:59:27.249" v="3" actId="20577"/>
        <pc:sldMkLst>
          <pc:docMk/>
          <pc:sldMk cId="1495524255" sldId="272"/>
        </pc:sldMkLst>
        <pc:spChg chg="mod">
          <ac:chgData name="Jennifer Byrne" userId="381dc5fa-84c5-4cf8-8380-06e0e220504b" providerId="ADAL" clId="{B04BE292-8A48-43C6-AD74-4F57F3D6C1D2}" dt="2021-10-25T10:59:27.249" v="3" actId="20577"/>
          <ac:spMkLst>
            <pc:docMk/>
            <pc:sldMk cId="1495524255" sldId="272"/>
            <ac:spMk id="3" creationId="{EBE44D06-24B0-4AC4-ACBD-ECE0F3B5108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10/25/2021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25/10/2021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05DC0-BA64-4B11-9D25-D8CBA0A0880E}" type="datetime1">
              <a:rPr lang="en-US" smtClean="0"/>
              <a:t>10/25/2021</a:t>
            </a:fld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90BB1-7CB3-42D8-A383-B786AD2D15EA}" type="datetime1">
              <a:rPr lang="en-US" smtClean="0"/>
              <a:t>10/25/2021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52DF1-F6A6-4894-A81F-5BE234E79C0C}" type="datetime1">
              <a:rPr lang="en-US" smtClean="0"/>
              <a:t>10/25/2021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0E83E-DE49-4AB6-A0AD-DDE2BF2298EC}" type="datetime1">
              <a:rPr lang="en-US" smtClean="0"/>
              <a:t>10/25/2021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FE010-824F-45F8-BAC0-63DE15C0C99B}" type="datetime1">
              <a:rPr lang="en-US" smtClean="0"/>
              <a:t>10/25/2021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B069A-9005-40F4-8F47-841A74D3C735}" type="datetime1">
              <a:rPr lang="en-US" smtClean="0"/>
              <a:t>10/25/2021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71928-7E96-44FC-9803-9BDCDDB4E165}" type="datetime1">
              <a:rPr lang="en-US" smtClean="0"/>
              <a:t>10/25/2021</a:t>
            </a:fld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85F35-CA42-4D0F-86D2-C2D298C9A20B}" type="datetime1">
              <a:rPr lang="en-US" smtClean="0"/>
              <a:t>10/25/2021</a:t>
            </a:fld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DC2FD-AD45-42F6-AAA4-2B18BC5A0FB7}" type="datetime1">
              <a:rPr lang="en-US" smtClean="0"/>
              <a:t>10/25/2021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DE156-E6B5-401E-B954-3ABC94CEBBE2}" type="datetime1">
              <a:rPr lang="en-US" smtClean="0"/>
              <a:t>10/25/2021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3382A-42D1-4E85-B7BF-AA3C62F61B01}" type="datetime1">
              <a:rPr lang="en-US" smtClean="0"/>
              <a:t>10/25/2021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F61C553-A00E-4FB6-8855-9F779881E4F1}" type="datetime1">
              <a:rPr lang="en-US" smtClean="0"/>
              <a:t>10/25/2021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dirty="0"/>
              <a:t>Volume, Mass &amp; Density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6C8013-A01F-43CF-9A45-BADED83A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BE4C2-2B4D-4E63-A345-380C248D9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623792"/>
          </a:xfrm>
        </p:spPr>
        <p:txBody>
          <a:bodyPr/>
          <a:lstStyle/>
          <a:p>
            <a:r>
              <a:rPr lang="en-GB" sz="2200" dirty="0"/>
              <a:t>Mass refers to the weight of an object and is measured in Kilogram’s(kg)</a:t>
            </a:r>
            <a:endParaRPr lang="en-IE" sz="2200" dirty="0"/>
          </a:p>
          <a:p>
            <a:r>
              <a:rPr lang="en-GB" sz="2200" dirty="0"/>
              <a:t>Density is mass per unit volume and is measured in Kg/m³</a:t>
            </a:r>
            <a:endParaRPr lang="en-IE" sz="2200" dirty="0"/>
          </a:p>
          <a:p>
            <a:r>
              <a:rPr lang="en-GB" sz="2200" dirty="0"/>
              <a:t>If the volume and density of a material is known, the mass(weight) can be calculated:</a:t>
            </a:r>
            <a:endParaRPr lang="en-IE" sz="2200" dirty="0"/>
          </a:p>
          <a:p>
            <a:r>
              <a:rPr lang="en-GB" sz="2200" dirty="0"/>
              <a:t> </a:t>
            </a:r>
            <a:endParaRPr lang="en-IE" sz="2200" dirty="0"/>
          </a:p>
          <a:p>
            <a:r>
              <a:rPr lang="en-GB" sz="2200" b="1" dirty="0"/>
              <a:t>Mass = Density  x Volume          </a:t>
            </a:r>
            <a:endParaRPr lang="en-IE" sz="2200" dirty="0"/>
          </a:p>
          <a:p>
            <a:r>
              <a:rPr lang="en-GB" sz="2200" b="1" dirty="0"/>
              <a:t> </a:t>
            </a:r>
            <a:endParaRPr lang="en-IE" sz="2200" dirty="0"/>
          </a:p>
          <a:p>
            <a:r>
              <a:rPr lang="en-GB" sz="2200" dirty="0"/>
              <a:t>(This formula can also be expressed for Mass or Volume through transposition)</a:t>
            </a:r>
            <a:endParaRPr lang="en-IE" sz="2200" dirty="0"/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DE9FE2-F0D0-44DE-B16C-4D0F225A8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09168C-EAB2-44DA-981B-37C4A2959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58064FB-8213-4AE1-9EB5-BDA7A1A634FC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704850"/>
            <a:ext cx="8229600" cy="707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Volume, Mass and Density  </a:t>
            </a:r>
          </a:p>
        </p:txBody>
      </p:sp>
    </p:spTree>
    <p:extLst>
      <p:ext uri="{BB962C8B-B14F-4D97-AF65-F5344CB8AC3E}">
        <p14:creationId xmlns:p14="http://schemas.microsoft.com/office/powerpoint/2010/main" val="553702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BE4C2-2B4D-4E63-A345-380C248D9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623792"/>
          </a:xfrm>
        </p:spPr>
        <p:txBody>
          <a:bodyPr/>
          <a:lstStyle/>
          <a:p>
            <a:r>
              <a:rPr lang="en-IE" altLang="en-US" sz="2200" dirty="0"/>
              <a:t>To get the Weight or Mass of something you multiply the volume by its Density </a:t>
            </a:r>
          </a:p>
          <a:p>
            <a:r>
              <a:rPr lang="en-IE" altLang="en-US" sz="2200" dirty="0"/>
              <a:t>Example:</a:t>
            </a:r>
          </a:p>
          <a:p>
            <a:r>
              <a:rPr lang="en-IE" altLang="en-US" sz="2200" dirty="0"/>
              <a:t>Calculate the weight of the plank size 2.4m x 200mm x 75mm if the density is 470 kg/m³</a:t>
            </a:r>
          </a:p>
          <a:p>
            <a:r>
              <a:rPr lang="en-IE" altLang="en-US" sz="2200" dirty="0">
                <a:solidFill>
                  <a:srgbClr val="7030A0"/>
                </a:solidFill>
              </a:rPr>
              <a:t>Volume: 2.4 x 0.2 x 0.075 = 0.036m³</a:t>
            </a:r>
          </a:p>
          <a:p>
            <a:r>
              <a:rPr lang="en-IE" altLang="en-US" sz="2200" dirty="0">
                <a:solidFill>
                  <a:srgbClr val="0070C0"/>
                </a:solidFill>
              </a:rPr>
              <a:t>Weight: 0.036 x 470 = 16.92Kg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DE9FE2-F0D0-44DE-B16C-4D0F225A8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09168C-EAB2-44DA-981B-37C4A2959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58064FB-8213-4AE1-9EB5-BDA7A1A634FC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704850"/>
            <a:ext cx="8229600" cy="707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Volume, Mass and Density  </a:t>
            </a:r>
          </a:p>
        </p:txBody>
      </p:sp>
    </p:spTree>
    <p:extLst>
      <p:ext uri="{BB962C8B-B14F-4D97-AF65-F5344CB8AC3E}">
        <p14:creationId xmlns:p14="http://schemas.microsoft.com/office/powerpoint/2010/main" val="2693266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BE4C2-2B4D-4E63-A345-380C248D9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623792"/>
          </a:xfrm>
        </p:spPr>
        <p:txBody>
          <a:bodyPr/>
          <a:lstStyle/>
          <a:p>
            <a:r>
              <a:rPr lang="en-IE" altLang="en-US" sz="2200" dirty="0"/>
              <a:t>To get the Density of something you divide the Weight by the Volume</a:t>
            </a:r>
          </a:p>
          <a:p>
            <a:r>
              <a:rPr lang="en-IE" altLang="en-US" sz="2200" dirty="0"/>
              <a:t>Example:</a:t>
            </a:r>
          </a:p>
          <a:p>
            <a:r>
              <a:rPr lang="en-IE" altLang="en-US" sz="2200" dirty="0"/>
              <a:t>A clay brick measuring 215mm x 100mm x 65mm weighs 2.7Kg</a:t>
            </a:r>
          </a:p>
          <a:p>
            <a:r>
              <a:rPr lang="en-IE" altLang="en-US" sz="2200" dirty="0"/>
              <a:t>Calculate the density of the brick.</a:t>
            </a:r>
          </a:p>
          <a:p>
            <a:r>
              <a:rPr lang="en-IE" altLang="en-US" sz="2200" dirty="0">
                <a:solidFill>
                  <a:srgbClr val="7030A0"/>
                </a:solidFill>
              </a:rPr>
              <a:t>Volume: 0.215 x 0.10 x 0.065 = 0.00139m³</a:t>
            </a:r>
          </a:p>
          <a:p>
            <a:r>
              <a:rPr lang="en-IE" altLang="en-US" sz="2200" dirty="0">
                <a:solidFill>
                  <a:srgbClr val="00B050"/>
                </a:solidFill>
              </a:rPr>
              <a:t>Density: 2.7 ÷ 0.00139  = 1942.446kg/m³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DE9FE2-F0D0-44DE-B16C-4D0F225A8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09168C-EAB2-44DA-981B-37C4A2959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58064FB-8213-4AE1-9EB5-BDA7A1A634FC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704850"/>
            <a:ext cx="8229600" cy="707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Volume, Mass and Density  </a:t>
            </a:r>
          </a:p>
        </p:txBody>
      </p:sp>
    </p:spTree>
    <p:extLst>
      <p:ext uri="{BB962C8B-B14F-4D97-AF65-F5344CB8AC3E}">
        <p14:creationId xmlns:p14="http://schemas.microsoft.com/office/powerpoint/2010/main" val="686753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BE4C2-2B4D-4E63-A345-380C248D9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623792"/>
          </a:xfrm>
        </p:spPr>
        <p:txBody>
          <a:bodyPr/>
          <a:lstStyle/>
          <a:p>
            <a:r>
              <a:rPr lang="en-IE" altLang="en-US" sz="2200" dirty="0">
                <a:solidFill>
                  <a:srgbClr val="7030A0"/>
                </a:solidFill>
              </a:rPr>
              <a:t>Q 1 </a:t>
            </a:r>
            <a:r>
              <a:rPr lang="en-IE" altLang="en-US" sz="2200" dirty="0"/>
              <a:t>A concrete block measures 440mm x 215mmx 100mm .</a:t>
            </a:r>
          </a:p>
          <a:p>
            <a:r>
              <a:rPr lang="en-IE" altLang="en-US" sz="2200" dirty="0"/>
              <a:t>Calculate the weight of the block if the density of the concrete is 2300kg/m³</a:t>
            </a:r>
          </a:p>
          <a:p>
            <a:r>
              <a:rPr lang="en-IE" altLang="en-US" sz="2000" dirty="0"/>
              <a:t>(0.44  x 0.215 x 0.10 ) x 2300 = 21.76kg </a:t>
            </a:r>
            <a:endParaRPr lang="en-IE" altLang="en-US" sz="2200" dirty="0"/>
          </a:p>
          <a:p>
            <a:endParaRPr lang="en-IE" altLang="en-US" sz="2200" dirty="0"/>
          </a:p>
          <a:p>
            <a:r>
              <a:rPr lang="en-IE" altLang="en-US" sz="2200" dirty="0">
                <a:solidFill>
                  <a:srgbClr val="7030A0"/>
                </a:solidFill>
              </a:rPr>
              <a:t>Q 2 </a:t>
            </a:r>
            <a:r>
              <a:rPr lang="en-IE" altLang="en-US" sz="2200" dirty="0"/>
              <a:t>Calculate the weight of a wall 4.5m long x 2.5m high where blocks are laid flat. Density of the concrete is 2300kg/m³</a:t>
            </a:r>
          </a:p>
          <a:p>
            <a:r>
              <a:rPr lang="en-IE" altLang="en-US" sz="2000" dirty="0"/>
              <a:t>(4.5 x 2.5 x 0.215 ) x 2300 = 5563.12kg </a:t>
            </a:r>
          </a:p>
          <a:p>
            <a:endParaRPr lang="en-IE" altLang="en-US" sz="2200" dirty="0"/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DE9FE2-F0D0-44DE-B16C-4D0F225A8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09168C-EAB2-44DA-981B-37C4A2959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58064FB-8213-4AE1-9EB5-BDA7A1A634FC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704850"/>
            <a:ext cx="8229600" cy="707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Volume, Mass and Density  </a:t>
            </a:r>
          </a:p>
        </p:txBody>
      </p:sp>
    </p:spTree>
    <p:extLst>
      <p:ext uri="{BB962C8B-B14F-4D97-AF65-F5344CB8AC3E}">
        <p14:creationId xmlns:p14="http://schemas.microsoft.com/office/powerpoint/2010/main" val="2589117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BE4C2-2B4D-4E63-A345-380C248D9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623792"/>
          </a:xfrm>
        </p:spPr>
        <p:txBody>
          <a:bodyPr/>
          <a:lstStyle/>
          <a:p>
            <a:r>
              <a:rPr lang="en-GB" sz="2200" b="1" dirty="0"/>
              <a:t>Mass = Density x Volume</a:t>
            </a:r>
          </a:p>
          <a:p>
            <a:r>
              <a:rPr lang="en-GB" sz="2200" b="1" i="1" u="sng" dirty="0"/>
              <a:t>Example</a:t>
            </a:r>
            <a:r>
              <a:rPr lang="en-GB" sz="2200" dirty="0"/>
              <a:t>: Calculate the volume of concrete required </a:t>
            </a:r>
            <a:r>
              <a:rPr lang="en-IE" sz="2200" dirty="0"/>
              <a:t>		       </a:t>
            </a:r>
            <a:r>
              <a:rPr lang="en-GB" sz="2200" dirty="0"/>
              <a:t>for the cylindrical column shown, and from this, </a:t>
            </a:r>
            <a:r>
              <a:rPr lang="en-IE" sz="2200" dirty="0"/>
              <a:t>	            </a:t>
            </a:r>
            <a:r>
              <a:rPr lang="en-GB" sz="2200" dirty="0"/>
              <a:t>calculate the weight of the column if the density 	             concrete is 2400 kg/m³	</a:t>
            </a:r>
            <a:endParaRPr lang="en-IE" sz="2200" dirty="0"/>
          </a:p>
          <a:p>
            <a:r>
              <a:rPr lang="en-GB" sz="2200" b="1" dirty="0"/>
              <a:t> </a:t>
            </a:r>
            <a:r>
              <a:rPr lang="en-GB" sz="2200" dirty="0"/>
              <a:t>(Vol. of cylinder = </a:t>
            </a:r>
            <a:r>
              <a:rPr lang="en-GB" sz="2200" dirty="0">
                <a:sym typeface="Symbol" panose="05050102010706020507" pitchFamily="18" charset="2"/>
              </a:rPr>
              <a:t></a:t>
            </a:r>
            <a:r>
              <a:rPr lang="en-GB" sz="2200" dirty="0"/>
              <a:t> r² h) </a:t>
            </a:r>
            <a:endParaRPr lang="en-IE" sz="2200" dirty="0"/>
          </a:p>
          <a:p>
            <a:r>
              <a:rPr lang="en-GB" sz="2200" b="1" i="1" u="sng" dirty="0"/>
              <a:t>Answer</a:t>
            </a:r>
            <a:r>
              <a:rPr lang="en-GB" sz="2200" dirty="0"/>
              <a:t>:</a:t>
            </a:r>
            <a:r>
              <a:rPr lang="en-IE" sz="2200" dirty="0"/>
              <a:t> </a:t>
            </a:r>
            <a:r>
              <a:rPr lang="en-GB" sz="2200" dirty="0"/>
              <a:t>Volume = </a:t>
            </a:r>
            <a:r>
              <a:rPr lang="en-GB" sz="2200" dirty="0">
                <a:sym typeface="Symbol" panose="05050102010706020507" pitchFamily="18" charset="2"/>
              </a:rPr>
              <a:t></a:t>
            </a:r>
            <a:r>
              <a:rPr lang="en-GB" sz="2200" dirty="0"/>
              <a:t> r² h</a:t>
            </a:r>
            <a:endParaRPr lang="en-IE" sz="2200" dirty="0"/>
          </a:p>
          <a:p>
            <a:r>
              <a:rPr lang="en-GB" sz="2200" dirty="0"/>
              <a:t>		      = </a:t>
            </a:r>
            <a:r>
              <a:rPr lang="en-GB" sz="2200" dirty="0">
                <a:sym typeface="Symbol" panose="05050102010706020507" pitchFamily="18" charset="2"/>
              </a:rPr>
              <a:t></a:t>
            </a:r>
            <a:r>
              <a:rPr lang="en-GB" sz="2200" dirty="0"/>
              <a:t> x 0.25² x 4</a:t>
            </a:r>
            <a:r>
              <a:rPr lang="en-IE" sz="2200" dirty="0"/>
              <a:t> </a:t>
            </a:r>
            <a:r>
              <a:rPr lang="en-GB" sz="2200" dirty="0"/>
              <a:t>= 0.785m³</a:t>
            </a:r>
            <a:endParaRPr lang="en-IE" sz="2200" dirty="0"/>
          </a:p>
          <a:p>
            <a:r>
              <a:rPr lang="en-GB" sz="2200" dirty="0"/>
              <a:t>Mass = Density x Volume</a:t>
            </a:r>
            <a:endParaRPr lang="en-IE" sz="2200" dirty="0"/>
          </a:p>
          <a:p>
            <a:r>
              <a:rPr lang="en-GB" sz="2200" dirty="0"/>
              <a:t>	= 2400 x 0.785</a:t>
            </a:r>
            <a:r>
              <a:rPr lang="en-IE" sz="2200" dirty="0"/>
              <a:t> </a:t>
            </a:r>
            <a:r>
              <a:rPr lang="en-GB" sz="2200" dirty="0"/>
              <a:t>= </a:t>
            </a:r>
            <a:r>
              <a:rPr lang="en-GB" sz="2200" b="1" dirty="0"/>
              <a:t>1884kg</a:t>
            </a:r>
            <a:endParaRPr lang="en-IE" sz="2200" dirty="0"/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DE9FE2-F0D0-44DE-B16C-4D0F225A8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09168C-EAB2-44DA-981B-37C4A2959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58064FB-8213-4AE1-9EB5-BDA7A1A634FC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704850"/>
            <a:ext cx="8229600" cy="707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Volume, Mass and Density  </a:t>
            </a:r>
          </a:p>
        </p:txBody>
      </p:sp>
      <p:grpSp>
        <p:nvGrpSpPr>
          <p:cNvPr id="62" name="Group 57">
            <a:extLst>
              <a:ext uri="{FF2B5EF4-FFF2-40B4-BE49-F238E27FC236}">
                <a16:creationId xmlns:a16="http://schemas.microsoft.com/office/drawing/2014/main" id="{594EAA61-DD76-46D5-A038-92D7BE14FE38}"/>
              </a:ext>
            </a:extLst>
          </p:cNvPr>
          <p:cNvGrpSpPr>
            <a:grpSpLocks/>
          </p:cNvGrpSpPr>
          <p:nvPr/>
        </p:nvGrpSpPr>
        <p:grpSpPr bwMode="auto">
          <a:xfrm>
            <a:off x="7277100" y="908720"/>
            <a:ext cx="1028700" cy="3429000"/>
            <a:chOff x="7920" y="4320"/>
            <a:chExt cx="1620" cy="3240"/>
          </a:xfrm>
        </p:grpSpPr>
        <p:grpSp>
          <p:nvGrpSpPr>
            <p:cNvPr id="63" name="Group 58">
              <a:extLst>
                <a:ext uri="{FF2B5EF4-FFF2-40B4-BE49-F238E27FC236}">
                  <a16:creationId xmlns:a16="http://schemas.microsoft.com/office/drawing/2014/main" id="{E50B7686-2AA1-4CD0-AC3B-BAC4EF4C5F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920" y="4320"/>
              <a:ext cx="1260" cy="3060"/>
              <a:chOff x="5040" y="5400"/>
              <a:chExt cx="4140" cy="5580"/>
            </a:xfrm>
          </p:grpSpPr>
          <p:grpSp>
            <p:nvGrpSpPr>
              <p:cNvPr id="66" name="Group 59">
                <a:extLst>
                  <a:ext uri="{FF2B5EF4-FFF2-40B4-BE49-F238E27FC236}">
                    <a16:creationId xmlns:a16="http://schemas.microsoft.com/office/drawing/2014/main" id="{1D4281AC-AC2A-4C3D-A969-BB6F841D087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40" y="5400"/>
                <a:ext cx="4140" cy="5580"/>
                <a:chOff x="5220" y="5760"/>
                <a:chExt cx="1080" cy="2340"/>
              </a:xfrm>
            </p:grpSpPr>
            <p:sp>
              <p:nvSpPr>
                <p:cNvPr id="70" name="Oval 60">
                  <a:extLst>
                    <a:ext uri="{FF2B5EF4-FFF2-40B4-BE49-F238E27FC236}">
                      <a16:creationId xmlns:a16="http://schemas.microsoft.com/office/drawing/2014/main" id="{BA94AD65-7B7D-45F6-81E1-BD25A01E24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20" y="7740"/>
                  <a:ext cx="1080" cy="36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71" name="Oval 61">
                  <a:extLst>
                    <a:ext uri="{FF2B5EF4-FFF2-40B4-BE49-F238E27FC236}">
                      <a16:creationId xmlns:a16="http://schemas.microsoft.com/office/drawing/2014/main" id="{C620E2A8-F61D-48C7-91E6-DB8D4DB4D0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20" y="5760"/>
                  <a:ext cx="1080" cy="36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72" name="Line 62">
                  <a:extLst>
                    <a:ext uri="{FF2B5EF4-FFF2-40B4-BE49-F238E27FC236}">
                      <a16:creationId xmlns:a16="http://schemas.microsoft.com/office/drawing/2014/main" id="{94CE57DF-A391-4C7C-B729-A679E3D18E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20" y="5940"/>
                  <a:ext cx="0" cy="19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73" name="Line 63">
                  <a:extLst>
                    <a:ext uri="{FF2B5EF4-FFF2-40B4-BE49-F238E27FC236}">
                      <a16:creationId xmlns:a16="http://schemas.microsoft.com/office/drawing/2014/main" id="{C5215E8A-CFEB-4B7D-A0F6-F479C3967E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00" y="5940"/>
                  <a:ext cx="0" cy="19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</p:grpSp>
          <p:sp>
            <p:nvSpPr>
              <p:cNvPr id="67" name="Rectangle 64">
                <a:extLst>
                  <a:ext uri="{FF2B5EF4-FFF2-40B4-BE49-F238E27FC236}">
                    <a16:creationId xmlns:a16="http://schemas.microsoft.com/office/drawing/2014/main" id="{94667D08-814F-426B-90BB-CE6F4BEE7A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0" y="9900"/>
                <a:ext cx="4140" cy="54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68" name="Line 65">
                <a:extLst>
                  <a:ext uri="{FF2B5EF4-FFF2-40B4-BE49-F238E27FC236}">
                    <a16:creationId xmlns:a16="http://schemas.microsoft.com/office/drawing/2014/main" id="{2C649C38-01CD-4811-951F-31549D5E8E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40" y="9900"/>
                <a:ext cx="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69" name="Line 66">
                <a:extLst>
                  <a:ext uri="{FF2B5EF4-FFF2-40B4-BE49-F238E27FC236}">
                    <a16:creationId xmlns:a16="http://schemas.microsoft.com/office/drawing/2014/main" id="{52AA3637-EB1C-4C6D-8F01-D26D0475CB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00" y="5580"/>
                <a:ext cx="144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64" name="Line 67">
              <a:extLst>
                <a:ext uri="{FF2B5EF4-FFF2-40B4-BE49-F238E27FC236}">
                  <a16:creationId xmlns:a16="http://schemas.microsoft.com/office/drawing/2014/main" id="{84E70CC8-06C9-4335-BC67-A31EE05D85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20" y="7560"/>
              <a:ext cx="12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65" name="Line 68">
              <a:extLst>
                <a:ext uri="{FF2B5EF4-FFF2-40B4-BE49-F238E27FC236}">
                  <a16:creationId xmlns:a16="http://schemas.microsoft.com/office/drawing/2014/main" id="{5A6D7E7F-213C-4F48-BDD8-1497B9B4F8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40" y="4680"/>
              <a:ext cx="0" cy="25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DEE20E67-E727-45C6-A1FF-849CCFAC91A4}"/>
              </a:ext>
            </a:extLst>
          </p:cNvPr>
          <p:cNvSpPr txBox="1"/>
          <p:nvPr/>
        </p:nvSpPr>
        <p:spPr>
          <a:xfrm>
            <a:off x="6879895" y="4396162"/>
            <a:ext cx="1806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Diameter 500mm</a:t>
            </a:r>
            <a:endParaRPr lang="en-IE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E2AAE10-0458-45B5-93C4-D82DF09AA7C0}"/>
              </a:ext>
            </a:extLst>
          </p:cNvPr>
          <p:cNvSpPr txBox="1"/>
          <p:nvPr/>
        </p:nvSpPr>
        <p:spPr>
          <a:xfrm>
            <a:off x="8321482" y="2343303"/>
            <a:ext cx="813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Height</a:t>
            </a:r>
          </a:p>
          <a:p>
            <a:r>
              <a:rPr lang="en-GB" dirty="0"/>
              <a:t>4m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58376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340768"/>
            <a:ext cx="8457323" cy="4839713"/>
          </a:xfrm>
        </p:spPr>
        <p:txBody>
          <a:bodyPr/>
          <a:lstStyle/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r>
              <a:rPr lang="en-GB" sz="2200" dirty="0"/>
              <a:t>Q.3	Calculate the mass (weight) of the timbers listed below:</a:t>
            </a:r>
            <a:endParaRPr lang="en-IE" sz="2200" dirty="0"/>
          </a:p>
          <a:p>
            <a:r>
              <a:rPr lang="en-GB" sz="2200" dirty="0"/>
              <a:t>	Norway Spruce (white deal)	Density =  470 kg/m³</a:t>
            </a:r>
            <a:endParaRPr lang="en-IE" sz="2200" dirty="0"/>
          </a:p>
          <a:p>
            <a:r>
              <a:rPr lang="en-GB" sz="2200" dirty="0"/>
              <a:t>	European Redwood (red deal)	Density =  515 kg/m³</a:t>
            </a:r>
            <a:endParaRPr lang="en-IE" sz="2200" dirty="0"/>
          </a:p>
          <a:p>
            <a:r>
              <a:rPr lang="en-GB" sz="2200" dirty="0"/>
              <a:t>          American Red Oak		Density =  790 kg/m³</a:t>
            </a:r>
            <a:endParaRPr lang="en-IE" sz="2200" dirty="0"/>
          </a:p>
          <a:p>
            <a:r>
              <a:rPr lang="en-GB" sz="2200" dirty="0"/>
              <a:t>          Greenheart 			Density = 1040kg/m³</a:t>
            </a:r>
          </a:p>
          <a:p>
            <a:r>
              <a:rPr lang="en-GB" sz="2200" b="1" dirty="0"/>
              <a:t>Mass = Density  x Volume          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691185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/>
              <a:t>Volume, Mass and Density </a:t>
            </a:r>
            <a:endParaRPr lang="en-GB" dirty="0"/>
          </a:p>
        </p:txBody>
      </p:sp>
      <p:sp>
        <p:nvSpPr>
          <p:cNvPr id="7" name="Cube 6">
            <a:extLst>
              <a:ext uri="{FF2B5EF4-FFF2-40B4-BE49-F238E27FC236}">
                <a16:creationId xmlns:a16="http://schemas.microsoft.com/office/drawing/2014/main" id="{CD1ADE08-138C-472D-831F-03ED20728F48}"/>
              </a:ext>
            </a:extLst>
          </p:cNvPr>
          <p:cNvSpPr/>
          <p:nvPr/>
        </p:nvSpPr>
        <p:spPr>
          <a:xfrm>
            <a:off x="1475656" y="1571132"/>
            <a:ext cx="5616624" cy="864683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F29A37D-7EC3-4E7A-A11F-FE893EDCEF11}"/>
              </a:ext>
            </a:extLst>
          </p:cNvPr>
          <p:cNvSpPr/>
          <p:nvPr/>
        </p:nvSpPr>
        <p:spPr>
          <a:xfrm>
            <a:off x="3985477" y="2356253"/>
            <a:ext cx="7681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/>
              <a:t>2.16m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BBBCE3-012C-43A3-97EA-2A1D7B6A4330}"/>
              </a:ext>
            </a:extLst>
          </p:cNvPr>
          <p:cNvSpPr txBox="1"/>
          <p:nvPr/>
        </p:nvSpPr>
        <p:spPr>
          <a:xfrm rot="18821254">
            <a:off x="1025877" y="1389850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5cm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30BB58-4D4D-42B7-8A33-A2C131A7D2FD}"/>
              </a:ext>
            </a:extLst>
          </p:cNvPr>
          <p:cNvSpPr txBox="1"/>
          <p:nvPr/>
        </p:nvSpPr>
        <p:spPr>
          <a:xfrm rot="16200000">
            <a:off x="6844304" y="1787711"/>
            <a:ext cx="926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250mm</a:t>
            </a:r>
          </a:p>
        </p:txBody>
      </p:sp>
    </p:spTree>
    <p:extLst>
      <p:ext uri="{BB962C8B-B14F-4D97-AF65-F5344CB8AC3E}">
        <p14:creationId xmlns:p14="http://schemas.microsoft.com/office/powerpoint/2010/main" val="963628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340768"/>
            <a:ext cx="8457323" cy="4839713"/>
          </a:xfrm>
        </p:spPr>
        <p:txBody>
          <a:bodyPr/>
          <a:lstStyle/>
          <a:p>
            <a:r>
              <a:rPr lang="en-GB" sz="2200" dirty="0"/>
              <a:t>First find volume of plank L x B x W</a:t>
            </a:r>
          </a:p>
          <a:p>
            <a:r>
              <a:rPr lang="en-GB" sz="2200" dirty="0"/>
              <a:t>Volume of plank = 2.16m x 0.250mm x 0.050mm </a:t>
            </a:r>
            <a:r>
              <a:rPr lang="en-GB" sz="2200"/>
              <a:t>= 0.027m³</a:t>
            </a:r>
            <a:endParaRPr lang="en-IE" sz="2200" dirty="0"/>
          </a:p>
          <a:p>
            <a:r>
              <a:rPr lang="en-GB" sz="2200" b="1" i="1" dirty="0"/>
              <a:t>(Mass = Density x Volume)</a:t>
            </a:r>
          </a:p>
          <a:p>
            <a:endParaRPr lang="en-IE" sz="2200" dirty="0"/>
          </a:p>
          <a:p>
            <a:r>
              <a:rPr lang="en-GB" sz="2200" dirty="0"/>
              <a:t>Norway Spruce 	=  0.027 x  470  = 12.69 kg</a:t>
            </a:r>
            <a:endParaRPr lang="en-IE" sz="2200" dirty="0"/>
          </a:p>
          <a:p>
            <a:r>
              <a:rPr lang="en-GB" sz="2200" dirty="0"/>
              <a:t>European Redwood 	=  0.027 x  515  = 13.905kg  </a:t>
            </a:r>
            <a:endParaRPr lang="en-IE" sz="2200" dirty="0"/>
          </a:p>
          <a:p>
            <a:r>
              <a:rPr lang="en-GB" sz="2200" dirty="0"/>
              <a:t>American Red Oak 	=  0.027 x  790  = 21.33kg  </a:t>
            </a:r>
            <a:endParaRPr lang="en-IE" sz="2200" dirty="0"/>
          </a:p>
          <a:p>
            <a:r>
              <a:rPr lang="en-GB" sz="2200" dirty="0"/>
              <a:t>Greenheart 		=  0.027 x 1040 = 28.08 kg  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691185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/>
              <a:t>Volume, Mass and Density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55242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1109</TotalTime>
  <Words>565</Words>
  <Application>Microsoft Office PowerPoint</Application>
  <PresentationFormat>On-screen Show (4:3)</PresentationFormat>
  <Paragraphs>81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Calibri Light</vt:lpstr>
      <vt:lpstr>Times New Roman</vt:lpstr>
      <vt:lpstr>Wingdings 2</vt:lpstr>
      <vt:lpstr>Flow</vt:lpstr>
      <vt:lpstr>Quantitative Methods Volume, Mass &amp; Density </vt:lpstr>
      <vt:lpstr>Volume, Mass and Density  </vt:lpstr>
      <vt:lpstr>Volume, Mass and Density  </vt:lpstr>
      <vt:lpstr>Volume, Mass and Density  </vt:lpstr>
      <vt:lpstr>Volume, Mass and Density  </vt:lpstr>
      <vt:lpstr>Volume, Mass and Density  </vt:lpstr>
      <vt:lpstr>PowerPoint Presentation</vt:lpstr>
      <vt:lpstr>PowerPoint Presentation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124</cp:revision>
  <cp:lastPrinted>2020-09-29T10:33:36Z</cp:lastPrinted>
  <dcterms:created xsi:type="dcterms:W3CDTF">2007-01-25T21:43:12Z</dcterms:created>
  <dcterms:modified xsi:type="dcterms:W3CDTF">2021-10-25T10:59:34Z</dcterms:modified>
  <cp:contentStatus/>
</cp:coreProperties>
</file>