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6"/>
  </p:notesMasterIdLst>
  <p:handoutMasterIdLst>
    <p:handoutMasterId r:id="rId7"/>
  </p:handoutMasterIdLst>
  <p:sldIdLst>
    <p:sldId id="256" r:id="rId2"/>
    <p:sldId id="263" r:id="rId3"/>
    <p:sldId id="275" r:id="rId4"/>
    <p:sldId id="276" r:id="rId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60" y="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02/03/2021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371600"/>
            <a:ext cx="8061520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Simpson’s Rule </a:t>
            </a:r>
            <a:r>
              <a:rPr lang="en-IE" dirty="0"/>
              <a:t>Irregular Areas</a:t>
            </a:r>
            <a:r>
              <a:rPr lang="en-GB" dirty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 fontScale="90000"/>
          </a:bodyPr>
          <a:lstStyle/>
          <a:p>
            <a:r>
              <a:rPr lang="en-IE" sz="3200" dirty="0"/>
              <a:t>Simpson’s Rule Irregular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12848"/>
            <a:ext cx="8435280" cy="5326064"/>
          </a:xfrm>
        </p:spPr>
        <p:txBody>
          <a:bodyPr>
            <a:normAutofit/>
          </a:bodyPr>
          <a:lstStyle/>
          <a:p>
            <a:r>
              <a:rPr lang="en-GB" sz="2200" dirty="0"/>
              <a:t>First you need the two side lengths of the triangle in order to get area.</a:t>
            </a:r>
          </a:p>
          <a:p>
            <a:r>
              <a:rPr lang="en-GB" sz="2200" dirty="0"/>
              <a:t>Then when you have established the long length (HYP) you can work out the irregular area using Simpson’s Rule. </a:t>
            </a:r>
          </a:p>
          <a:p>
            <a:r>
              <a:rPr lang="en-GB" sz="2200" dirty="0"/>
              <a:t>Area =W/3 { (first + last) + 4 (evens) + 2 (odds) }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BD9A92-5DBB-4C05-BA3F-85BF80999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809" y="2678549"/>
            <a:ext cx="5152381" cy="349523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44263B-8523-4E77-AB40-FFFEDB60E881}"/>
              </a:ext>
            </a:extLst>
          </p:cNvPr>
          <p:cNvCxnSpPr/>
          <p:nvPr/>
        </p:nvCxnSpPr>
        <p:spPr>
          <a:xfrm>
            <a:off x="2123728" y="6356350"/>
            <a:ext cx="48245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D9C7BE8-8021-4D74-A891-CB020CAD7FED}"/>
              </a:ext>
            </a:extLst>
          </p:cNvPr>
          <p:cNvSpPr txBox="1"/>
          <p:nvPr/>
        </p:nvSpPr>
        <p:spPr>
          <a:xfrm>
            <a:off x="3976964" y="5993757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15m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B076B-4FCD-48F9-915E-60F9BFB78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5055840"/>
          </a:xfrm>
        </p:spPr>
        <p:txBody>
          <a:bodyPr/>
          <a:lstStyle/>
          <a:p>
            <a:r>
              <a:rPr lang="en-GB" sz="2200" dirty="0"/>
              <a:t>First we need two side lengths 				        of the triangle. </a:t>
            </a:r>
            <a:r>
              <a:rPr lang="en-GB" sz="2200" dirty="0" err="1"/>
              <a:t>Opp</a:t>
            </a:r>
            <a:r>
              <a:rPr lang="en-GB" sz="2200" dirty="0"/>
              <a:t>/</a:t>
            </a:r>
            <a:r>
              <a:rPr lang="en-GB" sz="2200" dirty="0" err="1"/>
              <a:t>Hyp</a:t>
            </a:r>
            <a:endParaRPr lang="en-GB" sz="2200" dirty="0"/>
          </a:p>
          <a:p>
            <a:r>
              <a:rPr lang="en-GB" sz="2200" dirty="0"/>
              <a:t>Sin 50</a:t>
            </a:r>
            <a:r>
              <a:rPr lang="en-GB" sz="2200" dirty="0">
                <a:sym typeface="Symbol" panose="05050102010706020507" pitchFamily="18" charset="2"/>
              </a:rPr>
              <a:t></a:t>
            </a:r>
            <a:r>
              <a:rPr lang="en-GB" sz="2200" dirty="0"/>
              <a:t>  = 15/X</a:t>
            </a:r>
          </a:p>
          <a:p>
            <a:r>
              <a:rPr lang="en-GB" sz="2200" dirty="0"/>
              <a:t>0.766 = 15/X</a:t>
            </a:r>
          </a:p>
          <a:p>
            <a:r>
              <a:rPr lang="en-GB" sz="2200" dirty="0"/>
              <a:t>X = 15 ÷ 0.766 </a:t>
            </a:r>
          </a:p>
          <a:p>
            <a:r>
              <a:rPr lang="en-GB" sz="2200" dirty="0"/>
              <a:t>X = 19.581m  </a:t>
            </a:r>
          </a:p>
          <a:p>
            <a:endParaRPr lang="en-GB" sz="2200" dirty="0"/>
          </a:p>
          <a:p>
            <a:r>
              <a:rPr lang="es-E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a² + b² = c²</a:t>
            </a:r>
            <a:endParaRPr lang="en-IE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s-E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a² = c² - b²</a:t>
            </a:r>
            <a:endParaRPr lang="en-IE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x² = 19.581² - 15²		</a:t>
            </a:r>
            <a:endParaRPr lang="en-IE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x² = 383.42 - 225		</a:t>
            </a:r>
            <a:endParaRPr lang="en-IE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 = </a:t>
            </a:r>
            <a:r>
              <a:rPr lang="en-GB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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158.42		</a:t>
            </a:r>
            <a:endParaRPr lang="en-IE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  = 12.586m</a:t>
            </a:r>
            <a:endParaRPr lang="en-IE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200" dirty="0"/>
          </a:p>
          <a:p>
            <a:endParaRPr lang="en-GB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A5CE9E-AAFF-4A32-A7E4-8820369A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9E640A-419A-4787-9B26-CA6D3C30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9C8D973-07FA-40D5-BCCB-C723CE83A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>
            <a:normAutofit/>
          </a:bodyPr>
          <a:lstStyle/>
          <a:p>
            <a:r>
              <a:rPr lang="en-IE" sz="3200" dirty="0"/>
              <a:t>Irregular Areas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90053FD-BD15-4651-9FAE-21C493707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5504" y="672528"/>
            <a:ext cx="4059995" cy="2754192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FEB7B7-1E2C-401B-A9E8-133EB7B233F1}"/>
              </a:ext>
            </a:extLst>
          </p:cNvPr>
          <p:cNvCxnSpPr>
            <a:cxnSpLocks/>
          </p:cNvCxnSpPr>
          <p:nvPr/>
        </p:nvCxnSpPr>
        <p:spPr>
          <a:xfrm>
            <a:off x="4727289" y="3648134"/>
            <a:ext cx="381642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E917A72-7441-4FF4-8EE9-B18B3D217B8D}"/>
              </a:ext>
            </a:extLst>
          </p:cNvPr>
          <p:cNvSpPr txBox="1"/>
          <p:nvPr/>
        </p:nvSpPr>
        <p:spPr>
          <a:xfrm>
            <a:off x="6185219" y="327437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15m</a:t>
            </a:r>
            <a:endParaRPr lang="en-IE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674BA9-3B13-4BA5-8484-6CBCCA8BDE4A}"/>
              </a:ext>
            </a:extLst>
          </p:cNvPr>
          <p:cNvSpPr txBox="1"/>
          <p:nvPr/>
        </p:nvSpPr>
        <p:spPr>
          <a:xfrm rot="1955883">
            <a:off x="5733506" y="1953490"/>
            <a:ext cx="1249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19.581m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85AD48-EC72-4074-97D4-44E74A3F7244}"/>
              </a:ext>
            </a:extLst>
          </p:cNvPr>
          <p:cNvSpPr txBox="1"/>
          <p:nvPr/>
        </p:nvSpPr>
        <p:spPr>
          <a:xfrm rot="16200000">
            <a:off x="3887350" y="1893001"/>
            <a:ext cx="1249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12.586m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CA3125-B1E0-4929-8552-96A1F90301B2}"/>
              </a:ext>
            </a:extLst>
          </p:cNvPr>
          <p:cNvSpPr txBox="1"/>
          <p:nvPr/>
        </p:nvSpPr>
        <p:spPr>
          <a:xfrm>
            <a:off x="3923409" y="4655520"/>
            <a:ext cx="45236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+mj-lt"/>
              </a:rPr>
              <a:t>Area of triangle =  ½ x base x height</a:t>
            </a:r>
            <a:endParaRPr lang="en-IE" sz="2200" dirty="0">
              <a:latin typeface="+mj-lt"/>
            </a:endParaRPr>
          </a:p>
          <a:p>
            <a:r>
              <a:rPr lang="en-GB" sz="2200" dirty="0">
                <a:latin typeface="+mj-lt"/>
              </a:rPr>
              <a:t>	= 0.5 x 15 x 12.586</a:t>
            </a:r>
            <a:endParaRPr lang="en-IE" sz="2200" dirty="0">
              <a:latin typeface="+mj-lt"/>
            </a:endParaRPr>
          </a:p>
          <a:p>
            <a:r>
              <a:rPr lang="en-GB" sz="2200" dirty="0">
                <a:latin typeface="+mj-lt"/>
              </a:rPr>
              <a:t>	= 94.3987m</a:t>
            </a:r>
            <a:r>
              <a:rPr lang="en-US" sz="2200" dirty="0">
                <a:latin typeface="+mj-lt"/>
              </a:rPr>
              <a:t>²</a:t>
            </a:r>
            <a:endParaRPr lang="en-IE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6739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1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B076B-4FCD-48F9-915E-60F9BFB78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5055840"/>
          </a:xfrm>
        </p:spPr>
        <p:txBody>
          <a:bodyPr/>
          <a:lstStyle/>
          <a:p>
            <a:r>
              <a:rPr lang="en-GB" sz="2200" dirty="0"/>
              <a:t>Irregular Area = </a:t>
            </a:r>
            <a:r>
              <a:rPr lang="en-GB" sz="2200" u="sng" dirty="0"/>
              <a:t>W</a:t>
            </a:r>
            <a:r>
              <a:rPr lang="en-GB" sz="2200" dirty="0"/>
              <a:t> { (first + last) + 4 (evens) + 2 (odds) } 			     3</a:t>
            </a:r>
            <a:endParaRPr lang="en-IE" sz="2200" dirty="0"/>
          </a:p>
          <a:p>
            <a:r>
              <a:rPr lang="en-GB" sz="2200" dirty="0"/>
              <a:t>=  </a:t>
            </a:r>
            <a:r>
              <a:rPr lang="en-GB" sz="2200" u="sng" dirty="0"/>
              <a:t>2.448</a:t>
            </a:r>
            <a:r>
              <a:rPr lang="en-GB" sz="2200" dirty="0"/>
              <a:t> { (0 + 0) + 4 (0.5+3+2.5+1.8) + 2 (2+3+2.6) } </a:t>
            </a:r>
            <a:endParaRPr lang="en-IE" sz="2200" dirty="0"/>
          </a:p>
          <a:p>
            <a:pPr marL="0" indent="0">
              <a:buNone/>
            </a:pPr>
            <a:r>
              <a:rPr lang="en-GB" sz="2200" dirty="0"/>
              <a:t>            3</a:t>
            </a:r>
            <a:endParaRPr lang="en-IE" sz="2200" dirty="0"/>
          </a:p>
          <a:p>
            <a:r>
              <a:rPr lang="en-GB" sz="2200" dirty="0"/>
              <a:t> =  </a:t>
            </a:r>
            <a:r>
              <a:rPr lang="en-GB" sz="2200" u="sng" dirty="0"/>
              <a:t>2.448</a:t>
            </a:r>
            <a:r>
              <a:rPr lang="en-GB" sz="2200" dirty="0"/>
              <a:t> { (0) + 4 (7.8) + 2 (7.6) } 	</a:t>
            </a:r>
            <a:endParaRPr lang="en-IE" sz="2200" dirty="0"/>
          </a:p>
          <a:p>
            <a:pPr marL="0" indent="0">
              <a:buNone/>
            </a:pPr>
            <a:r>
              <a:rPr lang="en-GB" sz="2200" dirty="0"/>
              <a:t>             3</a:t>
            </a:r>
            <a:endParaRPr lang="en-IE" sz="2200" dirty="0"/>
          </a:p>
          <a:p>
            <a:r>
              <a:rPr lang="en-GB" sz="2200" dirty="0"/>
              <a:t> =  </a:t>
            </a:r>
            <a:r>
              <a:rPr lang="en-GB" sz="2200" u="sng" dirty="0"/>
              <a:t>2.448</a:t>
            </a:r>
            <a:r>
              <a:rPr lang="en-GB" sz="2200" dirty="0"/>
              <a:t> { 0 + 31.2 + 15.2 } 	</a:t>
            </a:r>
            <a:endParaRPr lang="en-IE" sz="2200" dirty="0"/>
          </a:p>
          <a:p>
            <a:pPr marL="0" indent="0">
              <a:buNone/>
            </a:pPr>
            <a:r>
              <a:rPr lang="en-GB" sz="2200" dirty="0"/>
              <a:t>             3</a:t>
            </a:r>
            <a:endParaRPr lang="en-IE" sz="2200" dirty="0"/>
          </a:p>
          <a:p>
            <a:r>
              <a:rPr lang="en-GB" sz="2200" dirty="0"/>
              <a:t> = </a:t>
            </a:r>
            <a:r>
              <a:rPr lang="en-GB" sz="2200" u="sng" dirty="0"/>
              <a:t>2.448 X 46.4</a:t>
            </a:r>
            <a:endParaRPr lang="en-IE" sz="2200" dirty="0"/>
          </a:p>
          <a:p>
            <a:pPr marL="0" indent="0">
              <a:buNone/>
            </a:pPr>
            <a:r>
              <a:rPr lang="en-GB" sz="2200" dirty="0"/>
              <a:t>                   3</a:t>
            </a:r>
            <a:endParaRPr lang="en-IE" sz="2200" dirty="0"/>
          </a:p>
          <a:p>
            <a:r>
              <a:rPr lang="en-GB" sz="2200" dirty="0"/>
              <a:t>	</a:t>
            </a:r>
            <a:r>
              <a:rPr lang="en-GB" sz="2200" b="1" dirty="0"/>
              <a:t>= 37.8624m²</a:t>
            </a:r>
            <a:r>
              <a:rPr lang="en-IE" sz="2200" dirty="0"/>
              <a:t> </a:t>
            </a:r>
          </a:p>
          <a:p>
            <a:r>
              <a:rPr lang="en-GB" sz="2200" b="1" dirty="0"/>
              <a:t>Total Area = 94.3987 + 37.8624 = 132.2611m²</a:t>
            </a:r>
            <a:endParaRPr lang="en-GB" sz="2200" dirty="0"/>
          </a:p>
          <a:p>
            <a:endParaRPr lang="en-GB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A5CE9E-AAFF-4A32-A7E4-8820369A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9E640A-419A-4787-9B26-CA6D3C30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9C8D973-07FA-40D5-BCCB-C723CE83A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>
            <a:normAutofit/>
          </a:bodyPr>
          <a:lstStyle/>
          <a:p>
            <a:r>
              <a:rPr lang="en-IE" sz="3200" dirty="0"/>
              <a:t>Irregular Areas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90053FD-BD15-4651-9FAE-21C493707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916" y="2492896"/>
            <a:ext cx="4059995" cy="2754192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FEB7B7-1E2C-401B-A9E8-133EB7B233F1}"/>
              </a:ext>
            </a:extLst>
          </p:cNvPr>
          <p:cNvCxnSpPr>
            <a:cxnSpLocks/>
          </p:cNvCxnSpPr>
          <p:nvPr/>
        </p:nvCxnSpPr>
        <p:spPr>
          <a:xfrm>
            <a:off x="4876702" y="5445224"/>
            <a:ext cx="381642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E917A72-7441-4FF4-8EE9-B18B3D217B8D}"/>
              </a:ext>
            </a:extLst>
          </p:cNvPr>
          <p:cNvSpPr txBox="1"/>
          <p:nvPr/>
        </p:nvSpPr>
        <p:spPr>
          <a:xfrm>
            <a:off x="6397138" y="5085184"/>
            <a:ext cx="59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15m</a:t>
            </a:r>
            <a:endParaRPr lang="en-IE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674BA9-3B13-4BA5-8484-6CBCCA8BDE4A}"/>
              </a:ext>
            </a:extLst>
          </p:cNvPr>
          <p:cNvSpPr txBox="1"/>
          <p:nvPr/>
        </p:nvSpPr>
        <p:spPr>
          <a:xfrm rot="2049766">
            <a:off x="5966507" y="3817254"/>
            <a:ext cx="1249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19.581m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85AD48-EC72-4074-97D4-44E74A3F7244}"/>
              </a:ext>
            </a:extLst>
          </p:cNvPr>
          <p:cNvSpPr txBox="1"/>
          <p:nvPr/>
        </p:nvSpPr>
        <p:spPr>
          <a:xfrm rot="16200000">
            <a:off x="3979473" y="3709574"/>
            <a:ext cx="1249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12.586m</a:t>
            </a:r>
            <a:endParaRPr lang="en-IE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11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927</TotalTime>
  <Words>296</Words>
  <Application>Microsoft Office PowerPoint</Application>
  <PresentationFormat>On-screen Show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 2</vt:lpstr>
      <vt:lpstr>Flow</vt:lpstr>
      <vt:lpstr>Quantitative Methods Simpson’s Rule Irregular Areas </vt:lpstr>
      <vt:lpstr>Simpson’s Rule Irregular Areas</vt:lpstr>
      <vt:lpstr>Irregular Areas</vt:lpstr>
      <vt:lpstr>Irregular Areas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115</cp:revision>
  <cp:lastPrinted>2020-09-29T10:33:36Z</cp:lastPrinted>
  <dcterms:created xsi:type="dcterms:W3CDTF">2007-01-25T21:43:12Z</dcterms:created>
  <dcterms:modified xsi:type="dcterms:W3CDTF">2021-03-02T12:36:57Z</dcterms:modified>
  <cp:contentStatus/>
</cp:coreProperties>
</file>