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61" r:id="rId5"/>
    <p:sldId id="264" r:id="rId6"/>
    <p:sldId id="265" r:id="rId7"/>
    <p:sldId id="267" r:id="rId8"/>
    <p:sldId id="262" r:id="rId9"/>
    <p:sldId id="263" r:id="rId10"/>
    <p:sldId id="268" r:id="rId11"/>
    <p:sldId id="271" r:id="rId12"/>
    <p:sldId id="272" r:id="rId13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1/15/2021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15/01/2021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sz="6000" dirty="0"/>
              <a:t>Trigonometry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8FF6F6-FE6F-499C-9DE1-664CAC2C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37FB3-8919-43E7-8997-96C444F8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602C9E-1238-4F06-8C86-D7DA713A8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695800"/>
          </a:xfrm>
        </p:spPr>
        <p:txBody>
          <a:bodyPr/>
          <a:lstStyle/>
          <a:p>
            <a:r>
              <a:rPr lang="en-GB" sz="2400" dirty="0"/>
              <a:t>Find the Unknown Angle or Side Length</a:t>
            </a:r>
            <a:endParaRPr lang="en-IE" sz="24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ED1280-DDE9-4658-B9C3-8FC2F885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br>
              <a:rPr lang="en-IE" b="1" u="sng" dirty="0"/>
            </a:br>
            <a:r>
              <a:rPr lang="en-GB" sz="3600" b="1" dirty="0"/>
              <a:t>Trigonometry</a:t>
            </a:r>
            <a:endParaRPr lang="en-IE" sz="3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DF26FD-A91D-4FEB-BD25-282D47E65D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821" y="2433844"/>
            <a:ext cx="2628571" cy="15428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3E65E01-58E1-4DD4-8FB7-B9FAB1B5B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2433844"/>
            <a:ext cx="2619048" cy="145714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A1B094F-34A8-4925-87B6-94979F8121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617" y="4426841"/>
            <a:ext cx="2438095" cy="144761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2DF860C-6BA4-4541-BA38-D7470E2586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8086" y="4363203"/>
            <a:ext cx="2666667" cy="16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112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4C674-73C8-48CF-A4B2-E054D08EC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IE" dirty="0"/>
              <a:t>Solutions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1F4C9-E9F0-47E0-BEC3-6B3246CCE5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9985" y="3226901"/>
            <a:ext cx="3774030" cy="2206784"/>
          </a:xfrm>
        </p:spPr>
        <p:txBody>
          <a:bodyPr/>
          <a:lstStyle/>
          <a:p>
            <a:r>
              <a:rPr lang="en-IE" sz="2400" dirty="0"/>
              <a:t>Tan 65° = X/4</a:t>
            </a:r>
          </a:p>
          <a:p>
            <a:r>
              <a:rPr lang="en-IE" sz="2400" dirty="0"/>
              <a:t>2.145 = X/4</a:t>
            </a:r>
          </a:p>
          <a:p>
            <a:r>
              <a:rPr lang="en-IE" sz="2400" dirty="0"/>
              <a:t>2.245 x 4 = X</a:t>
            </a:r>
          </a:p>
          <a:p>
            <a:r>
              <a:rPr lang="en-IE" sz="2400" dirty="0"/>
              <a:t>Answer = 8.578 </a:t>
            </a:r>
          </a:p>
          <a:p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E76977-BFAE-4848-9460-E91F631FE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90798" y="3247659"/>
            <a:ext cx="3820886" cy="2206784"/>
          </a:xfrm>
        </p:spPr>
        <p:txBody>
          <a:bodyPr/>
          <a:lstStyle/>
          <a:p>
            <a:r>
              <a:rPr lang="en-IE" sz="2400" dirty="0"/>
              <a:t>Sin 37° = 7/X</a:t>
            </a:r>
          </a:p>
          <a:p>
            <a:r>
              <a:rPr lang="en-IE" sz="2400" dirty="0"/>
              <a:t>0.6018 = 7/X</a:t>
            </a:r>
          </a:p>
          <a:p>
            <a:r>
              <a:rPr lang="en-IE" sz="2400" dirty="0"/>
              <a:t>X = 7/0.6018</a:t>
            </a:r>
          </a:p>
          <a:p>
            <a:r>
              <a:rPr lang="en-IE" sz="2400" dirty="0"/>
              <a:t>Answer 11.63</a:t>
            </a:r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B0116-2E10-4F57-B7C1-603DE03CD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8D885-284B-4A10-9519-578055C38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6271F2-83D3-420A-8428-8AB06AF12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45" y="1365275"/>
            <a:ext cx="3224843" cy="18928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94E877-5F4A-4AC4-8A87-F696B3D9B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7660" y="1361525"/>
            <a:ext cx="3352800" cy="1865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5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4C674-73C8-48CF-A4B2-E054D08EC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IE" dirty="0"/>
              <a:t>Solutions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1F4C9-E9F0-47E0-BEC3-6B3246CCE5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9985" y="3429000"/>
            <a:ext cx="3774030" cy="2206784"/>
          </a:xfrm>
        </p:spPr>
        <p:txBody>
          <a:bodyPr/>
          <a:lstStyle/>
          <a:p>
            <a:r>
              <a:rPr lang="en-IE" sz="2400" dirty="0"/>
              <a:t>Sin A = 12/17</a:t>
            </a:r>
          </a:p>
          <a:p>
            <a:r>
              <a:rPr lang="en-IE" sz="2400" dirty="0"/>
              <a:t>Sin A = 0.7059</a:t>
            </a:r>
          </a:p>
          <a:p>
            <a:r>
              <a:rPr lang="en-IE" sz="2400" dirty="0"/>
              <a:t>Sin¯¹ A = 44.901</a:t>
            </a:r>
          </a:p>
          <a:p>
            <a:r>
              <a:rPr lang="en-IE" sz="2400" dirty="0"/>
              <a:t>Answer = 44.9°</a:t>
            </a:r>
          </a:p>
          <a:p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E76977-BFAE-4848-9460-E91F631FE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04048" y="3445329"/>
            <a:ext cx="3820886" cy="2206784"/>
          </a:xfrm>
        </p:spPr>
        <p:txBody>
          <a:bodyPr/>
          <a:lstStyle/>
          <a:p>
            <a:r>
              <a:rPr lang="en-IE" sz="2400" dirty="0"/>
              <a:t>Tan A  = 7/14</a:t>
            </a:r>
          </a:p>
          <a:p>
            <a:r>
              <a:rPr lang="en-IE" sz="2400" dirty="0"/>
              <a:t>Tan A = 0.5</a:t>
            </a:r>
          </a:p>
          <a:p>
            <a:r>
              <a:rPr lang="en-IE" sz="2400" dirty="0"/>
              <a:t>Tan ¯¹ A = 26.565     </a:t>
            </a:r>
          </a:p>
          <a:p>
            <a:r>
              <a:rPr lang="en-IE" sz="2400" dirty="0"/>
              <a:t>Answer 26.57°</a:t>
            </a:r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B0116-2E10-4F57-B7C1-603DE03CD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8D885-284B-4A10-9519-578055C38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D21D339-AB1C-4A88-A6CA-A2C0A0C4A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02" y="1539623"/>
            <a:ext cx="3025754" cy="17965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C0C0FDD-BA72-4262-BFC3-395987193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269" y="1521575"/>
            <a:ext cx="3025754" cy="1891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3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8FF6F6-FE6F-499C-9DE1-664CAC2C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37FB3-8919-43E7-8997-96C444F8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602C9E-1238-4F06-8C86-D7DA713A8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695800"/>
          </a:xfrm>
        </p:spPr>
        <p:txBody>
          <a:bodyPr/>
          <a:lstStyle/>
          <a:p>
            <a:r>
              <a:rPr lang="en-IE" sz="2400" dirty="0"/>
              <a:t>Earlier we learned what the Hypotenuse line in a triangle was. It is the longest length and it is always opposite the right angle in a right angled triangle. </a:t>
            </a:r>
          </a:p>
          <a:p>
            <a:r>
              <a:rPr lang="en-GB" sz="2400" dirty="0"/>
              <a:t>It is possible to calculate the angles in any right angle triangle once you have two sides, or if you have one side and one angle you can calculate the other side.</a:t>
            </a:r>
            <a:endParaRPr lang="en-GB" sz="2400" dirty="0">
              <a:cs typeface="Arial" panose="020B0604020202020204" pitchFamily="34" charset="0"/>
            </a:endParaRPr>
          </a:p>
          <a:p>
            <a:r>
              <a:rPr lang="en-GB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GB" altLang="en-US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SIN, COS,</a:t>
            </a:r>
            <a:r>
              <a:rPr lang="en-GB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 and the </a:t>
            </a:r>
            <a:r>
              <a:rPr lang="en-GB" altLang="en-US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TAN RULES</a:t>
            </a:r>
            <a:r>
              <a:rPr lang="en-GB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 are required once angles are involved.</a:t>
            </a:r>
            <a:endParaRPr lang="en-IE" altLang="en-US" sz="2400" b="1" dirty="0"/>
          </a:p>
          <a:p>
            <a:r>
              <a:rPr lang="en-GB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These are three mathematical ratios that enable you to transfer from numbers to angles (in the triangle) and also from angles to numbers.</a:t>
            </a:r>
            <a:r>
              <a:rPr lang="en-GB" sz="2400" dirty="0"/>
              <a:t> </a:t>
            </a:r>
          </a:p>
          <a:p>
            <a:endParaRPr lang="en-GB" altLang="en-US" sz="2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IE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ED1280-DDE9-4658-B9C3-8FC2F885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br>
              <a:rPr lang="en-IE" b="1" u="sng" dirty="0"/>
            </a:br>
            <a:r>
              <a:rPr lang="en-GB" sz="3600" b="1" dirty="0"/>
              <a:t>Trigonometry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352866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 uiExpand="1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8FF6F6-FE6F-499C-9DE1-664CAC2C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37FB3-8919-43E7-8997-96C444F8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602C9E-1238-4F06-8C86-D7DA713A8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695800"/>
          </a:xfrm>
        </p:spPr>
        <p:txBody>
          <a:bodyPr/>
          <a:lstStyle/>
          <a:p>
            <a:r>
              <a:rPr lang="en-IE" altLang="en-US" sz="2400" dirty="0"/>
              <a:t>You will have to decide which of the rules</a:t>
            </a:r>
            <a:r>
              <a:rPr lang="en-GB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SIN, COS,</a:t>
            </a:r>
            <a:r>
              <a:rPr lang="en-GB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 and the </a:t>
            </a:r>
            <a:r>
              <a:rPr lang="en-GB" altLang="en-US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TAN RULES</a:t>
            </a:r>
            <a:r>
              <a:rPr lang="en-GB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 are applied. This will depend on what information is shown.</a:t>
            </a:r>
          </a:p>
          <a:p>
            <a:endParaRPr lang="en-GB" altLang="en-US" sz="2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IE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ED1280-DDE9-4658-B9C3-8FC2F885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br>
              <a:rPr lang="en-IE" b="1" u="sng" dirty="0"/>
            </a:br>
            <a:r>
              <a:rPr lang="en-GB" sz="3600" b="1" dirty="0"/>
              <a:t>Trigonometry</a:t>
            </a:r>
            <a:endParaRPr lang="en-IE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774546-DCCF-4BDD-9C6C-7E44B6925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381" y="2993616"/>
            <a:ext cx="2550343" cy="315953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1EF4232-76BD-49AF-83BF-EF79EE06FA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707165"/>
            <a:ext cx="3142857" cy="12666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ADE2BD-AFF5-4CEF-A852-4C87B7DB16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2099" y="5042638"/>
            <a:ext cx="2800000" cy="13333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2E4460E-FBB4-4E0F-A6B8-9B4D24421DA0}"/>
              </a:ext>
            </a:extLst>
          </p:cNvPr>
          <p:cNvSpPr txBox="1"/>
          <p:nvPr/>
        </p:nvSpPr>
        <p:spPr>
          <a:xfrm>
            <a:off x="3209304" y="4150835"/>
            <a:ext cx="5493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latin typeface="+mj-lt"/>
              </a:rPr>
              <a:t>In the same triangle, when the angle changes, the opposite and adjacent sides also change</a:t>
            </a:r>
            <a:endParaRPr lang="en-IE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9429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8FF6F6-FE6F-499C-9DE1-664CAC2C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37FB3-8919-43E7-8997-96C444F8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602C9E-1238-4F06-8C86-D7DA713A8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1"/>
            <a:ext cx="5194920" cy="4695800"/>
          </a:xfrm>
        </p:spPr>
        <p:txBody>
          <a:bodyPr/>
          <a:lstStyle/>
          <a:p>
            <a:pPr lvl="0"/>
            <a:r>
              <a:rPr lang="en-GB" sz="2400" dirty="0"/>
              <a:t>The </a:t>
            </a:r>
            <a:r>
              <a:rPr lang="en-GB" sz="2400" b="1" dirty="0"/>
              <a:t>HYPOTENUSE</a:t>
            </a:r>
            <a:r>
              <a:rPr lang="en-GB" sz="2400" dirty="0"/>
              <a:t> is the longest side in the triangle and is always opposite from the right-angle </a:t>
            </a:r>
            <a:r>
              <a:rPr lang="en-GB" sz="2400" i="1" dirty="0"/>
              <a:t>(It’s position never changes).</a:t>
            </a:r>
            <a:endParaRPr lang="en-IE" sz="2400" dirty="0"/>
          </a:p>
          <a:p>
            <a:pPr lvl="0"/>
            <a:r>
              <a:rPr lang="en-GB" sz="2400" dirty="0"/>
              <a:t>The </a:t>
            </a:r>
            <a:r>
              <a:rPr lang="en-GB" sz="2400" b="1" dirty="0"/>
              <a:t>OPPOSITE</a:t>
            </a:r>
            <a:r>
              <a:rPr lang="en-GB" sz="2400" dirty="0"/>
              <a:t> is the side that is opposite to the angle in question.</a:t>
            </a:r>
            <a:endParaRPr lang="en-IE" sz="2400" dirty="0"/>
          </a:p>
          <a:p>
            <a:pPr lvl="0"/>
            <a:r>
              <a:rPr lang="en-GB" sz="2400" dirty="0"/>
              <a:t>The </a:t>
            </a:r>
            <a:r>
              <a:rPr lang="en-GB" sz="2400" b="1" dirty="0"/>
              <a:t>ADJACENT</a:t>
            </a:r>
            <a:r>
              <a:rPr lang="en-GB" sz="2400" dirty="0"/>
              <a:t> is the side that is adjacent to or beside the angle in question.</a:t>
            </a:r>
            <a:endParaRPr lang="en-IE" sz="2400" dirty="0"/>
          </a:p>
          <a:p>
            <a:endParaRPr lang="en-GB" altLang="en-US" sz="2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IE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ED1280-DDE9-4658-B9C3-8FC2F885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br>
              <a:rPr lang="en-IE" b="1" u="sng" dirty="0"/>
            </a:br>
            <a:r>
              <a:rPr lang="en-GB" sz="3600" b="1" dirty="0"/>
              <a:t>Trigonometry</a:t>
            </a:r>
            <a:endParaRPr lang="en-IE" sz="3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774546-DCCF-4BDD-9C6C-7E44B6925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9585" y="817167"/>
            <a:ext cx="2550343" cy="315953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1EF4232-76BD-49AF-83BF-EF79EE06FA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287206"/>
            <a:ext cx="3142857" cy="12666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ADE2BD-AFF5-4CEF-A852-4C87B7DB16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2465" y="4089018"/>
            <a:ext cx="2800000" cy="13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43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32EC8-FA0E-4523-9A82-A35120205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GB" sz="3600" b="1" dirty="0"/>
              <a:t>Trigonometry</a:t>
            </a:r>
            <a:endParaRPr lang="en-IE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E150A-D970-45EB-AAE6-A854B2E86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3840"/>
            <a:ext cx="8229600" cy="4702510"/>
          </a:xfrm>
        </p:spPr>
        <p:txBody>
          <a:bodyPr/>
          <a:lstStyle/>
          <a:p>
            <a:r>
              <a:rPr lang="en-IE" dirty="0"/>
              <a:t>For every </a:t>
            </a:r>
            <a:r>
              <a:rPr lang="en-GB" dirty="0"/>
              <a:t>question only one of the formulas can be used.</a:t>
            </a:r>
          </a:p>
          <a:p>
            <a:r>
              <a:rPr lang="en-GB" dirty="0"/>
              <a:t>To work out which formula to use you need to assess what you have and what you want. </a:t>
            </a:r>
          </a:p>
          <a:p>
            <a:r>
              <a:rPr lang="en-GB" dirty="0"/>
              <a:t>In all cases you will have two out of the three pieces of information required. </a:t>
            </a:r>
          </a:p>
          <a:p>
            <a:r>
              <a:rPr lang="en-GB" dirty="0"/>
              <a:t>You may be required to carry out some additional work to find the remaining angle. The three angles in a triangle add up to 180</a:t>
            </a:r>
            <a:r>
              <a:rPr lang="en-GB" dirty="0">
                <a:sym typeface="Symbol" panose="05050102010706020507" pitchFamily="18" charset="2"/>
              </a:rPr>
              <a:t>.</a:t>
            </a:r>
          </a:p>
          <a:p>
            <a:r>
              <a:rPr lang="en-GB" dirty="0">
                <a:sym typeface="Symbol" panose="05050102010706020507" pitchFamily="18" charset="2"/>
              </a:rPr>
              <a:t>30° + 60° + 90° = 180°     </a:t>
            </a:r>
          </a:p>
          <a:p>
            <a:r>
              <a:rPr lang="en-GB" dirty="0">
                <a:sym typeface="Symbol" panose="05050102010706020507" pitchFamily="18" charset="2"/>
              </a:rPr>
              <a:t>18° + 72° + 90° = 180°</a:t>
            </a:r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04570C-F268-4E3D-9263-DFD510BE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32D361-D4C1-4498-A48A-0E3B069D0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966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32EC8-FA0E-4523-9A82-A35120205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GB" sz="3600" b="1" dirty="0"/>
              <a:t>Trigonometry</a:t>
            </a:r>
            <a:endParaRPr lang="en-IE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E150A-D970-45EB-AAE6-A854B2E86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3840"/>
            <a:ext cx="8229600" cy="4702510"/>
          </a:xfrm>
        </p:spPr>
        <p:txBody>
          <a:bodyPr/>
          <a:lstStyle/>
          <a:p>
            <a:r>
              <a:rPr lang="en-IE" sz="2400" dirty="0"/>
              <a:t>For every </a:t>
            </a:r>
            <a:r>
              <a:rPr lang="en-GB" sz="2400" dirty="0"/>
              <a:t>question only one of the formulas can be used.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If you have an angle starting out you will have to subject it to  Sin, Cos, or Tan to calculate your answer.</a:t>
            </a:r>
            <a:endParaRPr lang="en-IE" sz="2400" dirty="0"/>
          </a:p>
          <a:p>
            <a:r>
              <a:rPr lang="en-GB" sz="2400" dirty="0"/>
              <a:t>If you are looking for an angle, your last line will consist of you using Inverse Sin, Inverse Cos, or Inverse Tan against a decimal figure to get your answer.</a:t>
            </a:r>
            <a:endParaRPr lang="en-IE" sz="2400" dirty="0"/>
          </a:p>
          <a:p>
            <a:r>
              <a:rPr lang="en-GB" sz="2400" dirty="0"/>
              <a:t>For cross multiplying purposes:</a:t>
            </a:r>
            <a:endParaRPr lang="en-IE" sz="2400" dirty="0"/>
          </a:p>
          <a:p>
            <a:r>
              <a:rPr lang="en-GB" sz="2400" b="1" dirty="0"/>
              <a:t>If  x  is below the line, swap it over</a:t>
            </a:r>
            <a:endParaRPr lang="en-IE" sz="2400" dirty="0"/>
          </a:p>
          <a:p>
            <a:r>
              <a:rPr lang="en-GB" sz="2400" b="1" dirty="0"/>
              <a:t>If  x  is above the line, just multiply it out</a:t>
            </a:r>
            <a:endParaRPr lang="en-IE" sz="2400" dirty="0"/>
          </a:p>
          <a:p>
            <a:endParaRPr lang="en-GB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04570C-F268-4E3D-9263-DFD510BE6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32D361-D4C1-4498-A48A-0E3B069D0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E941D1-B819-456B-BB5C-AEEDD2654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034271"/>
            <a:ext cx="8784976" cy="107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46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1055-1FAD-4B3B-B603-7B5CE99F0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4843"/>
          </a:xfrm>
        </p:spPr>
        <p:txBody>
          <a:bodyPr/>
          <a:lstStyle/>
          <a:p>
            <a:r>
              <a:rPr lang="en-GB" sz="3600" b="1" dirty="0"/>
              <a:t>Calculators </a:t>
            </a:r>
            <a:endParaRPr lang="en-IE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F147D9-1F48-40BB-B9D4-06786943B329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57200" y="1628800"/>
            <a:ext cx="4040188" cy="4731520"/>
          </a:xfrm>
        </p:spPr>
        <p:txBody>
          <a:bodyPr/>
          <a:lstStyle/>
          <a:p>
            <a:r>
              <a:rPr lang="en-IE" dirty="0"/>
              <a:t>Different models of calculators have 2</a:t>
            </a:r>
            <a:r>
              <a:rPr lang="en-IE" baseline="30000" dirty="0"/>
              <a:t>nd</a:t>
            </a:r>
            <a:r>
              <a:rPr lang="en-IE" dirty="0"/>
              <a:t> function buttons in different places. On this model it is the SHIFT button</a:t>
            </a:r>
          </a:p>
          <a:p>
            <a:r>
              <a:rPr lang="en-IE" dirty="0"/>
              <a:t>Make sure that you become familiar with them by carrying out simple or known calculations. </a:t>
            </a:r>
          </a:p>
          <a:p>
            <a:r>
              <a:rPr lang="en-IE" dirty="0"/>
              <a:t>Be careful pressing the equals button too many times. </a:t>
            </a:r>
          </a:p>
          <a:p>
            <a:r>
              <a:rPr lang="en-IE" dirty="0"/>
              <a:t>Inverse Cos or Cos¯¹ press SHIFT Cos to convert decimal number to degrees. </a:t>
            </a:r>
          </a:p>
          <a:p>
            <a:endParaRPr lang="en-IE" sz="24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32C00E7-D05C-45C3-BFAE-486D7A81E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D89DD0A-BEC2-4BDC-AB73-FE167ECD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EAB4C-0BF0-4580-946D-967F42E4078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C5B5FA0-332D-4C8F-8D21-E599631FD09B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5575669" y="1052959"/>
            <a:ext cx="2730131" cy="5379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0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87FB6DC-6D7D-42B4-8754-D843534972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3042" y="614345"/>
            <a:ext cx="2904658" cy="173453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8FF6F6-FE6F-499C-9DE1-664CAC2C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37FB3-8919-43E7-8997-96C444F8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602C9E-1238-4F06-8C86-D7DA713A8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695800"/>
          </a:xfrm>
        </p:spPr>
        <p:txBody>
          <a:bodyPr/>
          <a:lstStyle/>
          <a:p>
            <a:r>
              <a:rPr lang="en-IE" sz="2200" dirty="0"/>
              <a:t>Example 1: Calculate the angle at A</a:t>
            </a:r>
          </a:p>
          <a:p>
            <a:r>
              <a:rPr lang="en-GB" sz="2200" b="1" dirty="0"/>
              <a:t>Which two sides do we have in relation to the angle?</a:t>
            </a:r>
          </a:p>
          <a:p>
            <a:r>
              <a:rPr lang="en-GB" sz="2200" dirty="0"/>
              <a:t>Adjacent and Hypotenuse</a:t>
            </a:r>
            <a:r>
              <a:rPr lang="en-GB" sz="2200" i="1" dirty="0"/>
              <a:t>	</a:t>
            </a:r>
            <a:endParaRPr lang="en-IE" sz="2200" dirty="0"/>
          </a:p>
          <a:p>
            <a:r>
              <a:rPr lang="en-GB" sz="2200" b="1" dirty="0"/>
              <a:t>Which formula contains</a:t>
            </a:r>
            <a:r>
              <a:rPr lang="en-IE" sz="2200" dirty="0"/>
              <a:t> </a:t>
            </a:r>
            <a:r>
              <a:rPr lang="en-GB" sz="2200" b="1" dirty="0"/>
              <a:t>these two sides?</a:t>
            </a:r>
            <a:endParaRPr lang="en-IE" sz="2200" dirty="0"/>
          </a:p>
          <a:p>
            <a:r>
              <a:rPr lang="en-GB" sz="2200" dirty="0"/>
              <a:t>Cosine</a:t>
            </a:r>
          </a:p>
          <a:p>
            <a:r>
              <a:rPr lang="en-GB" sz="2200" dirty="0"/>
              <a:t>Cos A =          (10 ÷ 18 = 0.5556)</a:t>
            </a:r>
          </a:p>
          <a:p>
            <a:r>
              <a:rPr lang="en-GB" sz="2200" dirty="0"/>
              <a:t>Cos A = 0.5556</a:t>
            </a:r>
          </a:p>
          <a:p>
            <a:r>
              <a:rPr lang="en-GB" sz="2200" dirty="0"/>
              <a:t>Cos</a:t>
            </a:r>
            <a:r>
              <a:rPr lang="en-GB" i="1" dirty="0"/>
              <a:t>ˉ </a:t>
            </a:r>
            <a:r>
              <a:rPr lang="en-GB" dirty="0"/>
              <a:t>¹</a:t>
            </a:r>
            <a:r>
              <a:rPr lang="en-GB" sz="2200" dirty="0"/>
              <a:t>  A = 56.247 degrees  (inverse of Cos)</a:t>
            </a:r>
          </a:p>
          <a:p>
            <a:r>
              <a:rPr lang="en-GB" sz="2200" dirty="0"/>
              <a:t>A = 56.25°     </a:t>
            </a:r>
            <a:endParaRPr lang="en-IE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ED1280-DDE9-4658-B9C3-8FC2F885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br>
              <a:rPr lang="en-IE" b="1" u="sng" dirty="0"/>
            </a:br>
            <a:r>
              <a:rPr lang="en-GB" sz="3600" b="1" dirty="0"/>
              <a:t>Trigonometry</a:t>
            </a:r>
            <a:endParaRPr lang="en-IE" sz="3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02CA18-88FF-41E4-9633-86CF1F3325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8952" y="2747796"/>
            <a:ext cx="2780952" cy="6666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3640C4B-B648-4FDF-8607-A6C78CF2E0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3688" y="3645024"/>
            <a:ext cx="333333" cy="4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51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8FF6F6-FE6F-499C-9DE1-664CAC2CF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37FB3-8919-43E7-8997-96C444F8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602C9E-1238-4F06-8C86-D7DA713A8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695800"/>
          </a:xfrm>
        </p:spPr>
        <p:txBody>
          <a:bodyPr/>
          <a:lstStyle/>
          <a:p>
            <a:r>
              <a:rPr lang="en-IE" sz="2200" dirty="0"/>
              <a:t>Example 2: Calculate </a:t>
            </a:r>
            <a:r>
              <a:rPr lang="en-GB" sz="2200" dirty="0"/>
              <a:t>the length of the				 unknown side if the given angle is 34°</a:t>
            </a:r>
            <a:endParaRPr lang="en-IE" sz="2200" dirty="0"/>
          </a:p>
          <a:p>
            <a:r>
              <a:rPr lang="en-GB" sz="2200" b="1" dirty="0"/>
              <a:t>Which two sides do we have in relation to the angle?</a:t>
            </a:r>
          </a:p>
          <a:p>
            <a:r>
              <a:rPr lang="en-GB" sz="2200" dirty="0"/>
              <a:t>Opposite and Hypotenuse</a:t>
            </a:r>
            <a:r>
              <a:rPr lang="en-GB" sz="2200" i="1" dirty="0"/>
              <a:t>	</a:t>
            </a:r>
            <a:endParaRPr lang="en-IE" sz="2200" dirty="0"/>
          </a:p>
          <a:p>
            <a:r>
              <a:rPr lang="en-GB" sz="2200" b="1" dirty="0"/>
              <a:t>Which formula contains</a:t>
            </a:r>
            <a:r>
              <a:rPr lang="en-IE" sz="2200" dirty="0"/>
              <a:t> </a:t>
            </a:r>
            <a:r>
              <a:rPr lang="en-GB" sz="2200" b="1" dirty="0"/>
              <a:t>these two sides?</a:t>
            </a:r>
            <a:endParaRPr lang="en-IE" sz="2200" dirty="0"/>
          </a:p>
          <a:p>
            <a:r>
              <a:rPr lang="en-GB" sz="2200" dirty="0"/>
              <a:t>Sine</a:t>
            </a:r>
          </a:p>
          <a:p>
            <a:r>
              <a:rPr lang="en-GB" sz="2200" dirty="0"/>
              <a:t>Sine 34° =           (sin 34° = 0.5592) </a:t>
            </a:r>
          </a:p>
          <a:p>
            <a:r>
              <a:rPr lang="en-IE" sz="2400" dirty="0"/>
              <a:t>0.5592 =          </a:t>
            </a:r>
          </a:p>
          <a:p>
            <a:r>
              <a:rPr lang="en-IE" sz="2400" dirty="0"/>
              <a:t>X =               </a:t>
            </a:r>
          </a:p>
          <a:p>
            <a:endParaRPr lang="en-IE" sz="2400" dirty="0"/>
          </a:p>
          <a:p>
            <a:r>
              <a:rPr lang="en-IE" sz="2400" dirty="0"/>
              <a:t>X = 16.0944                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ED1280-DDE9-4658-B9C3-8FC2F885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7926"/>
          </a:xfrm>
        </p:spPr>
        <p:txBody>
          <a:bodyPr/>
          <a:lstStyle/>
          <a:p>
            <a:br>
              <a:rPr lang="en-IE" b="1" u="sng" dirty="0"/>
            </a:br>
            <a:r>
              <a:rPr lang="en-GB" sz="3600" b="1" dirty="0"/>
              <a:t>Trigonometry</a:t>
            </a:r>
            <a:endParaRPr lang="en-IE" sz="36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08A678-8DD6-4356-A625-840654B2C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743503"/>
            <a:ext cx="2491046" cy="177059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4B16A40-B8E1-4C1E-9D68-0B6678A62B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5092" y="3075037"/>
            <a:ext cx="3432773" cy="7079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A972C77-B403-44E4-B5CB-9023C8F7AC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9711" y="3933057"/>
            <a:ext cx="448623" cy="5007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81C5B3E-8FC7-4B5D-8796-064E3C4478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8810" y="4433845"/>
            <a:ext cx="409524" cy="45714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E90F91F-0A0D-4E24-9536-FA7D228E7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7084" y="4826842"/>
            <a:ext cx="923810" cy="6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040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816</TotalTime>
  <Words>743</Words>
  <Application>Microsoft Office PowerPoint</Application>
  <PresentationFormat>On-screen Show (4:3)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Times New Roman</vt:lpstr>
      <vt:lpstr>Wingdings 2</vt:lpstr>
      <vt:lpstr>Flow</vt:lpstr>
      <vt:lpstr>Quantitative Methods Trigonometry</vt:lpstr>
      <vt:lpstr> Trigonometry</vt:lpstr>
      <vt:lpstr> Trigonometry</vt:lpstr>
      <vt:lpstr> Trigonometry</vt:lpstr>
      <vt:lpstr>Trigonometry</vt:lpstr>
      <vt:lpstr>Trigonometry</vt:lpstr>
      <vt:lpstr>Calculators </vt:lpstr>
      <vt:lpstr> Trigonometry</vt:lpstr>
      <vt:lpstr> Trigonometry</vt:lpstr>
      <vt:lpstr> Trigonometry</vt:lpstr>
      <vt:lpstr>Solutions </vt:lpstr>
      <vt:lpstr>Solutions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</cp:lastModifiedBy>
  <cp:revision>104</cp:revision>
  <cp:lastPrinted>2020-09-29T10:33:36Z</cp:lastPrinted>
  <dcterms:created xsi:type="dcterms:W3CDTF">2007-01-25T21:43:12Z</dcterms:created>
  <dcterms:modified xsi:type="dcterms:W3CDTF">2021-01-15T18:45:16Z</dcterms:modified>
  <cp:contentStatus/>
</cp:coreProperties>
</file>