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43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65" r:id="rId5"/>
    <p:sldId id="266" r:id="rId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Rainfall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Rainfall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</c:v>
                </c:pt>
                <c:pt idx="1">
                  <c:v>11</c:v>
                </c:pt>
                <c:pt idx="2">
                  <c:v>9</c:v>
                </c:pt>
                <c:pt idx="3">
                  <c:v>6</c:v>
                </c:pt>
                <c:pt idx="4">
                  <c:v>7</c:v>
                </c:pt>
                <c:pt idx="5">
                  <c:v>4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  <c:pt idx="9">
                  <c:v>8</c:v>
                </c:pt>
                <c:pt idx="10">
                  <c:v>6</c:v>
                </c:pt>
                <c:pt idx="11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3-43D7-8E8B-DB1BE303C6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83-43D7-8E8B-DB1BE303C66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183-43D7-8E8B-DB1BE303C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229448"/>
        <c:axId val="345226168"/>
      </c:lineChart>
      <c:catAx>
        <c:axId val="345229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226168"/>
        <c:crosses val="autoZero"/>
        <c:auto val="1"/>
        <c:lblAlgn val="ctr"/>
        <c:lblOffset val="100"/>
        <c:noMultiLvlLbl val="0"/>
      </c:catAx>
      <c:valAx>
        <c:axId val="345226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22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Employed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300</c:v>
                </c:pt>
                <c:pt idx="1">
                  <c:v>200</c:v>
                </c:pt>
                <c:pt idx="2">
                  <c:v>250</c:v>
                </c:pt>
                <c:pt idx="3">
                  <c:v>400</c:v>
                </c:pt>
                <c:pt idx="4">
                  <c:v>450</c:v>
                </c:pt>
                <c:pt idx="5">
                  <c:v>400</c:v>
                </c:pt>
                <c:pt idx="6">
                  <c:v>350</c:v>
                </c:pt>
                <c:pt idx="7">
                  <c:v>150</c:v>
                </c:pt>
                <c:pt idx="8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F0-4A61-8239-ABFE50C06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1926256"/>
        <c:axId val="471928880"/>
      </c:lineChart>
      <c:catAx>
        <c:axId val="47192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928880"/>
        <c:crosses val="autoZero"/>
        <c:auto val="1"/>
        <c:lblAlgn val="ctr"/>
        <c:lblOffset val="100"/>
        <c:noMultiLvlLbl val="0"/>
      </c:catAx>
      <c:valAx>
        <c:axId val="47192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92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Sale of Drills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Festool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</c:v>
                </c:pt>
                <c:pt idx="1">
                  <c:v>8</c:v>
                </c:pt>
                <c:pt idx="2">
                  <c:v>12</c:v>
                </c:pt>
                <c:pt idx="3">
                  <c:v>20</c:v>
                </c:pt>
                <c:pt idx="4">
                  <c:v>24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F0-4C01-A68F-9E10A6525E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Makita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24</c:v>
                </c:pt>
                <c:pt idx="1">
                  <c:v>20</c:v>
                </c:pt>
                <c:pt idx="2">
                  <c:v>28</c:v>
                </c:pt>
                <c:pt idx="3">
                  <c:v>20</c:v>
                </c:pt>
                <c:pt idx="4">
                  <c:v>16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F0-4C01-A68F-9E10A6525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882384"/>
        <c:axId val="354881728"/>
      </c:lineChart>
      <c:catAx>
        <c:axId val="35488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881728"/>
        <c:crosses val="autoZero"/>
        <c:auto val="1"/>
        <c:lblAlgn val="ctr"/>
        <c:lblOffset val="100"/>
        <c:noMultiLvlLbl val="0"/>
      </c:catAx>
      <c:valAx>
        <c:axId val="35488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882384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2/20/2021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20/02/2021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Trend Graphs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 lnSpcReduction="10000"/>
          </a:bodyPr>
          <a:lstStyle/>
          <a:p>
            <a:r>
              <a:rPr lang="en-IE" sz="1600" dirty="0"/>
              <a:t>Q. 1.   The following trend						             graph shows the monthly 						            rainfall in </a:t>
            </a:r>
            <a:r>
              <a:rPr lang="en-IE" sz="1600" dirty="0" err="1"/>
              <a:t>cms</a:t>
            </a:r>
            <a:r>
              <a:rPr lang="en-IE" sz="1600" dirty="0"/>
              <a:t> in Dublin 						                over 12 consecutive months.</a:t>
            </a:r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2200" dirty="0"/>
          </a:p>
          <a:p>
            <a:r>
              <a:rPr lang="en-IE" sz="1800" dirty="0"/>
              <a:t>Use the graph to answer the following questions:</a:t>
            </a:r>
          </a:p>
          <a:p>
            <a:pPr lvl="0"/>
            <a:r>
              <a:rPr lang="en-IE" sz="1800" dirty="0"/>
              <a:t>Which month had the highest rainfall?</a:t>
            </a:r>
          </a:p>
          <a:p>
            <a:pPr lvl="0"/>
            <a:r>
              <a:rPr lang="en-IE" sz="1800" dirty="0"/>
              <a:t>In which two months did exactly 6cm of rain fall?</a:t>
            </a:r>
          </a:p>
          <a:p>
            <a:pPr lvl="0"/>
            <a:r>
              <a:rPr lang="en-IE" sz="1800" dirty="0"/>
              <a:t>How many months had 8cm or more of rainfall?</a:t>
            </a:r>
          </a:p>
          <a:p>
            <a:pPr lvl="0"/>
            <a:r>
              <a:rPr lang="en-IE" sz="1800" dirty="0"/>
              <a:t>What was the total rainfall for the year?</a:t>
            </a:r>
          </a:p>
          <a:p>
            <a:pPr lvl="0"/>
            <a:r>
              <a:rPr lang="en-IE" sz="1800" dirty="0"/>
              <a:t>How many months showed an increase in rainfall?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4E7BF25-BF2C-4F79-B07A-D487572FBD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7617737"/>
              </p:ext>
            </p:extLst>
          </p:nvPr>
        </p:nvGraphicFramePr>
        <p:xfrm>
          <a:off x="3275856" y="857250"/>
          <a:ext cx="5626888" cy="336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 fontScale="92500"/>
          </a:bodyPr>
          <a:lstStyle/>
          <a:p>
            <a:r>
              <a:rPr lang="en-IE" sz="1900" dirty="0"/>
              <a:t>Q 2. The following trend						           graph gives the number of 					         people employed in a 						         certain construction 						      company for 9 consecutive						 years from 2010 to 2019.</a:t>
            </a:r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2200" dirty="0"/>
          </a:p>
          <a:p>
            <a:r>
              <a:rPr lang="en-IE" sz="2100" dirty="0"/>
              <a:t>Use the graph to answer the following questions:</a:t>
            </a:r>
          </a:p>
          <a:p>
            <a:pPr lvl="0"/>
            <a:r>
              <a:rPr lang="en-IE" sz="2100" dirty="0"/>
              <a:t>In which year was employment at its lowest?</a:t>
            </a:r>
          </a:p>
          <a:p>
            <a:pPr lvl="0"/>
            <a:r>
              <a:rPr lang="en-IE" sz="2100" dirty="0"/>
              <a:t>For how many years were the numbers of employed people at 350 or higher?</a:t>
            </a:r>
          </a:p>
          <a:p>
            <a:pPr lvl="0"/>
            <a:r>
              <a:rPr lang="en-IE" sz="2100" dirty="0"/>
              <a:t>Between which two years was there the greatest drop in numbers employed?</a:t>
            </a:r>
          </a:p>
          <a:p>
            <a:pPr lvl="0"/>
            <a:r>
              <a:rPr lang="en-IE" sz="2100" dirty="0"/>
              <a:t>Express the number employed in 2017 as a percentage of the employed in 2013.</a:t>
            </a:r>
          </a:p>
          <a:p>
            <a:pPr lvl="0"/>
            <a:r>
              <a:rPr lang="en-IE" sz="2100" dirty="0"/>
              <a:t>How many years show a rise in the employed from the previous year?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1390895-64A7-4DF2-BFDF-71C1683543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9271949"/>
              </p:ext>
            </p:extLst>
          </p:nvPr>
        </p:nvGraphicFramePr>
        <p:xfrm>
          <a:off x="3276600" y="980728"/>
          <a:ext cx="5615880" cy="33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116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 lnSpcReduction="10000"/>
          </a:bodyPr>
          <a:lstStyle/>
          <a:p>
            <a:r>
              <a:rPr lang="en-IE" sz="1800" dirty="0"/>
              <a:t>Q. 3.  The trend graph below					          shows the sales of two brands					                 of drills Makita and Festool 					                                    for six months in a Tool Shop.</a:t>
            </a:r>
          </a:p>
          <a:p>
            <a:pPr marL="0" indent="0">
              <a:buNone/>
            </a:pPr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r>
              <a:rPr lang="en-IE" sz="1800" dirty="0"/>
              <a:t>Use the graph to answer the following questions:</a:t>
            </a:r>
          </a:p>
          <a:p>
            <a:pPr lvl="0"/>
            <a:r>
              <a:rPr lang="en-IE" sz="1800" dirty="0"/>
              <a:t>How many Makita drills were sold in March?</a:t>
            </a:r>
          </a:p>
          <a:p>
            <a:pPr lvl="0"/>
            <a:r>
              <a:rPr lang="en-IE" sz="1800" dirty="0"/>
              <a:t>Find the total number of Festool drills sold in the six months.</a:t>
            </a:r>
          </a:p>
          <a:p>
            <a:pPr lvl="0"/>
            <a:r>
              <a:rPr lang="en-IE" sz="1800" dirty="0"/>
              <a:t>In which months were the sales of Makita drills higher than those of the Festool drills?</a:t>
            </a:r>
          </a:p>
          <a:p>
            <a:pPr lvl="0"/>
            <a:r>
              <a:rPr lang="en-IE" sz="1800" dirty="0"/>
              <a:t>Which month had the lowest combined sales of both drills?</a:t>
            </a:r>
          </a:p>
          <a:p>
            <a:pPr lvl="0"/>
            <a:r>
              <a:rPr lang="en-IE" sz="1800" dirty="0"/>
              <a:t>If the profit on a Makita drill was €45 and the profit of a Festool drill was €50 calculate the profit made in May from the sale of these drills.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200360D-52A2-4132-B562-949938CB53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9847251"/>
              </p:ext>
            </p:extLst>
          </p:nvPr>
        </p:nvGraphicFramePr>
        <p:xfrm>
          <a:off x="3406080" y="735552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209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/>
          </a:bodyPr>
          <a:lstStyle/>
          <a:p>
            <a:r>
              <a:rPr lang="en-IE" sz="2000" dirty="0"/>
              <a:t>Q 4. The temperature in a sitting room was recorded every four hours during a 24hr period. The results are shown in the table below. </a:t>
            </a:r>
          </a:p>
          <a:p>
            <a:r>
              <a:rPr lang="en-IE" sz="2000" dirty="0"/>
              <a:t>Draw a trend graph to represent this information. </a:t>
            </a:r>
          </a:p>
          <a:p>
            <a:pPr marL="0" indent="0">
              <a:buNone/>
            </a:pPr>
            <a:endParaRPr lang="en-IE" sz="1800" dirty="0"/>
          </a:p>
          <a:p>
            <a:endParaRPr lang="en-IE" sz="18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B8CC7F-E629-46F6-93D9-36EF9BD82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492172"/>
              </p:ext>
            </p:extLst>
          </p:nvPr>
        </p:nvGraphicFramePr>
        <p:xfrm>
          <a:off x="700800" y="2572219"/>
          <a:ext cx="7632848" cy="856781"/>
        </p:xfrm>
        <a:graphic>
          <a:graphicData uri="http://schemas.openxmlformats.org/drawingml/2006/table">
            <a:tbl>
              <a:tblPr firstRow="1" firstCol="1" bandRow="1"/>
              <a:tblGrid>
                <a:gridCol w="1296144">
                  <a:extLst>
                    <a:ext uri="{9D8B030D-6E8A-4147-A177-3AD203B41FA5}">
                      <a16:colId xmlns:a16="http://schemas.microsoft.com/office/drawing/2014/main" val="394531275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52286417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69295867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81768443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4885887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52409587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62261047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Midnight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4am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8am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Noon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4pm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8pm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04860"/>
                  </a:ext>
                </a:extLst>
              </a:tr>
              <a:tr h="352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 in </a:t>
                      </a: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16°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66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83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695</TotalTime>
  <Words>476</Words>
  <Application>Microsoft Office PowerPoint</Application>
  <PresentationFormat>On-screen Show (4:3)</PresentationFormat>
  <Paragraphs>105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Wingdings 2</vt:lpstr>
      <vt:lpstr>Flow</vt:lpstr>
      <vt:lpstr>Microsoft Excel Chart</vt:lpstr>
      <vt:lpstr>Quantitative Methods Trend Graphs</vt:lpstr>
      <vt:lpstr>Trend Graphs </vt:lpstr>
      <vt:lpstr>Trend Graphs </vt:lpstr>
      <vt:lpstr>Trend Graphs </vt:lpstr>
      <vt:lpstr>Trend Graphs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93</cp:revision>
  <cp:lastPrinted>2020-09-29T10:33:36Z</cp:lastPrinted>
  <dcterms:created xsi:type="dcterms:W3CDTF">2007-01-25T21:43:12Z</dcterms:created>
  <dcterms:modified xsi:type="dcterms:W3CDTF">2021-02-20T20:04:43Z</dcterms:modified>
  <cp:contentStatus/>
</cp:coreProperties>
</file>