
<file path=[Content_Types].xml><?xml version="1.0" encoding="utf-8"?>
<Types xmlns="http://schemas.openxmlformats.org/package/2006/content-types">
  <Default Extension="glb" ContentType="model/gltf.binary"/>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9"/>
  </p:notesMasterIdLst>
  <p:handoutMasterIdLst>
    <p:handoutMasterId r:id="rId10"/>
  </p:handoutMasterIdLst>
  <p:sldIdLst>
    <p:sldId id="256" r:id="rId2"/>
    <p:sldId id="271" r:id="rId3"/>
    <p:sldId id="278" r:id="rId4"/>
    <p:sldId id="281" r:id="rId5"/>
    <p:sldId id="279" r:id="rId6"/>
    <p:sldId id="282" r:id="rId7"/>
    <p:sldId id="280" r:id="rId8"/>
  </p:sldIdLst>
  <p:sldSz cx="9144000" cy="6858000" type="screen4x3"/>
  <p:notesSz cx="6797675" cy="9928225"/>
  <p:defaultTextStyle>
    <a:defPPr>
      <a:defRPr lang="en-GB"/>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75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n-IE"/>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E8404F84-3878-46D4-8305-70DAF3BE5473}" type="datetimeFigureOut">
              <a:rPr lang="en-US"/>
              <a:pPr>
                <a:defRPr/>
              </a:pPr>
              <a:t>1/13/2021</a:t>
            </a:fld>
            <a:endParaRPr lang="en-IE"/>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pPr>
              <a:defRPr/>
            </a:pPr>
            <a:endParaRPr lang="en-IE"/>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pPr>
              <a:defRPr/>
            </a:pPr>
            <a:fld id="{D7E07BAC-A868-45EF-A375-78FD909A7693}" type="slidenum">
              <a:rPr lang="en-IE"/>
              <a:pPr>
                <a:defRPr/>
              </a:pPr>
              <a:t>‹#›</a:t>
            </a:fld>
            <a:endParaRPr lang="en-IE"/>
          </a:p>
        </p:txBody>
      </p:sp>
    </p:spTree>
    <p:extLst>
      <p:ext uri="{BB962C8B-B14F-4D97-AF65-F5344CB8AC3E}">
        <p14:creationId xmlns:p14="http://schemas.microsoft.com/office/powerpoint/2010/main" val="4644965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64FB0DC-002B-43E3-973A-E92ED0188E56}" type="datetimeFigureOut">
              <a:rPr lang="en-IE" smtClean="0"/>
              <a:pPr/>
              <a:t>13/01/2021</a:t>
            </a:fld>
            <a:endParaRPr lang="en-I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FB33B6C-AA42-4D44-8A3E-DF6B42EAF5C7}" type="slidenum">
              <a:rPr lang="en-IE" smtClean="0"/>
              <a:pPr/>
              <a:t>‹#›</a:t>
            </a:fld>
            <a:endParaRPr lang="en-IE"/>
          </a:p>
        </p:txBody>
      </p:sp>
    </p:spTree>
    <p:extLst>
      <p:ext uri="{BB962C8B-B14F-4D97-AF65-F5344CB8AC3E}">
        <p14:creationId xmlns:p14="http://schemas.microsoft.com/office/powerpoint/2010/main" val="2375365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GB"/>
          </a:p>
        </p:txBody>
      </p:sp>
      <p:sp>
        <p:nvSpPr>
          <p:cNvPr id="5" name="Footer Placeholder 18"/>
          <p:cNvSpPr>
            <a:spLocks noGrp="1"/>
          </p:cNvSpPr>
          <p:nvPr>
            <p:ph type="ftr" sz="quarter" idx="11"/>
          </p:nvPr>
        </p:nvSpPr>
        <p:spPr/>
        <p:txBody>
          <a:bodyPr/>
          <a:lstStyle>
            <a:lvl1pPr>
              <a:defRPr/>
            </a:lvl1pPr>
          </a:lstStyle>
          <a:p>
            <a:pPr>
              <a:defRPr/>
            </a:pPr>
            <a:r>
              <a:rPr lang="en-GB"/>
              <a:t>Jennifer Byrne 2021</a:t>
            </a:r>
          </a:p>
        </p:txBody>
      </p:sp>
      <p:sp>
        <p:nvSpPr>
          <p:cNvPr id="6" name="Slide Number Placeholder 26"/>
          <p:cNvSpPr>
            <a:spLocks noGrp="1"/>
          </p:cNvSpPr>
          <p:nvPr>
            <p:ph type="sldNum" sz="quarter" idx="12"/>
          </p:nvPr>
        </p:nvSpPr>
        <p:spPr/>
        <p:txBody>
          <a:bodyPr/>
          <a:lstStyle>
            <a:lvl1pPr>
              <a:defRPr/>
            </a:lvl1pPr>
          </a:lstStyle>
          <a:p>
            <a:pPr>
              <a:defRPr/>
            </a:pPr>
            <a:fld id="{707078D1-21AF-4E44-AF8B-049C8827CC32}"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r>
              <a:rPr lang="en-GB"/>
              <a:t>Jennifer Byrne 2021</a:t>
            </a:r>
          </a:p>
        </p:txBody>
      </p:sp>
      <p:sp>
        <p:nvSpPr>
          <p:cNvPr id="6" name="Slide Number Placeholder 17"/>
          <p:cNvSpPr>
            <a:spLocks noGrp="1"/>
          </p:cNvSpPr>
          <p:nvPr>
            <p:ph type="sldNum" sz="quarter" idx="12"/>
          </p:nvPr>
        </p:nvSpPr>
        <p:spPr/>
        <p:txBody>
          <a:bodyPr/>
          <a:lstStyle>
            <a:lvl1pPr>
              <a:defRPr/>
            </a:lvl1pPr>
          </a:lstStyle>
          <a:p>
            <a:pPr>
              <a:defRPr/>
            </a:pPr>
            <a:fld id="{3EC14266-3764-4323-8C40-32925BF8EFB4}"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r>
              <a:rPr lang="en-GB"/>
              <a:t>Jennifer Byrne 2021</a:t>
            </a:r>
          </a:p>
        </p:txBody>
      </p:sp>
      <p:sp>
        <p:nvSpPr>
          <p:cNvPr id="6" name="Slide Number Placeholder 17"/>
          <p:cNvSpPr>
            <a:spLocks noGrp="1"/>
          </p:cNvSpPr>
          <p:nvPr>
            <p:ph type="sldNum" sz="quarter" idx="12"/>
          </p:nvPr>
        </p:nvSpPr>
        <p:spPr/>
        <p:txBody>
          <a:bodyPr/>
          <a:lstStyle>
            <a:lvl1pPr>
              <a:defRPr/>
            </a:lvl1pPr>
          </a:lstStyle>
          <a:p>
            <a:pPr>
              <a:defRPr/>
            </a:pPr>
            <a:fld id="{E6CE55D3-EF35-47ED-842A-985D649950CF}"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r>
              <a:rPr lang="en-GB"/>
              <a:t>Jennifer Byrne 2021</a:t>
            </a:r>
          </a:p>
        </p:txBody>
      </p:sp>
      <p:sp>
        <p:nvSpPr>
          <p:cNvPr id="6" name="Slide Number Placeholder 17"/>
          <p:cNvSpPr>
            <a:spLocks noGrp="1"/>
          </p:cNvSpPr>
          <p:nvPr>
            <p:ph type="sldNum" sz="quarter" idx="12"/>
          </p:nvPr>
        </p:nvSpPr>
        <p:spPr/>
        <p:txBody>
          <a:bodyPr/>
          <a:lstStyle>
            <a:lvl1pPr>
              <a:defRPr/>
            </a:lvl1pPr>
          </a:lstStyle>
          <a:p>
            <a:pPr>
              <a:defRPr/>
            </a:pPr>
            <a:fld id="{B7E896AA-8C39-41F0-BDEF-A79050B8E2E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r>
              <a:rPr lang="en-GB"/>
              <a:t>Jennifer Byrne 2021</a:t>
            </a:r>
          </a:p>
        </p:txBody>
      </p:sp>
      <p:sp>
        <p:nvSpPr>
          <p:cNvPr id="6" name="Slide Number Placeholder 5"/>
          <p:cNvSpPr>
            <a:spLocks noGrp="1"/>
          </p:cNvSpPr>
          <p:nvPr>
            <p:ph type="sldNum" sz="quarter" idx="12"/>
          </p:nvPr>
        </p:nvSpPr>
        <p:spPr/>
        <p:txBody>
          <a:bodyPr/>
          <a:lstStyle>
            <a:lvl1pPr>
              <a:defRPr/>
            </a:lvl1pPr>
          </a:lstStyle>
          <a:p>
            <a:pPr>
              <a:defRPr/>
            </a:pPr>
            <a:fld id="{0EB8BFA5-63E9-4231-A93E-F9AAAED454C6}"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r>
              <a:rPr lang="en-GB"/>
              <a:t>Jennifer Byrne 2021</a:t>
            </a:r>
          </a:p>
        </p:txBody>
      </p:sp>
      <p:sp>
        <p:nvSpPr>
          <p:cNvPr id="7" name="Slide Number Placeholder 17"/>
          <p:cNvSpPr>
            <a:spLocks noGrp="1"/>
          </p:cNvSpPr>
          <p:nvPr>
            <p:ph type="sldNum" sz="quarter" idx="12"/>
          </p:nvPr>
        </p:nvSpPr>
        <p:spPr/>
        <p:txBody>
          <a:bodyPr/>
          <a:lstStyle>
            <a:lvl1pPr>
              <a:defRPr/>
            </a:lvl1pPr>
          </a:lstStyle>
          <a:p>
            <a:pPr>
              <a:defRPr/>
            </a:pPr>
            <a:fld id="{E1C74D10-6C33-4590-BD13-4BAAD5FF9708}"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GB"/>
          </a:p>
        </p:txBody>
      </p:sp>
      <p:sp>
        <p:nvSpPr>
          <p:cNvPr id="8" name="Footer Placeholder 21"/>
          <p:cNvSpPr>
            <a:spLocks noGrp="1"/>
          </p:cNvSpPr>
          <p:nvPr>
            <p:ph type="ftr" sz="quarter" idx="11"/>
          </p:nvPr>
        </p:nvSpPr>
        <p:spPr/>
        <p:txBody>
          <a:bodyPr/>
          <a:lstStyle>
            <a:lvl1pPr>
              <a:defRPr/>
            </a:lvl1pPr>
          </a:lstStyle>
          <a:p>
            <a:pPr>
              <a:defRPr/>
            </a:pPr>
            <a:r>
              <a:rPr lang="en-GB"/>
              <a:t>Jennifer Byrne 2021</a:t>
            </a:r>
          </a:p>
        </p:txBody>
      </p:sp>
      <p:sp>
        <p:nvSpPr>
          <p:cNvPr id="9" name="Slide Number Placeholder 17"/>
          <p:cNvSpPr>
            <a:spLocks noGrp="1"/>
          </p:cNvSpPr>
          <p:nvPr>
            <p:ph type="sldNum" sz="quarter" idx="12"/>
          </p:nvPr>
        </p:nvSpPr>
        <p:spPr/>
        <p:txBody>
          <a:bodyPr/>
          <a:lstStyle>
            <a:lvl1pPr>
              <a:defRPr/>
            </a:lvl1pPr>
          </a:lstStyle>
          <a:p>
            <a:pPr>
              <a:defRPr/>
            </a:pPr>
            <a:fld id="{660EAB4C-0BF0-4580-946D-967F42E40783}"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GB"/>
          </a:p>
        </p:txBody>
      </p:sp>
      <p:sp>
        <p:nvSpPr>
          <p:cNvPr id="4" name="Footer Placeholder 21"/>
          <p:cNvSpPr>
            <a:spLocks noGrp="1"/>
          </p:cNvSpPr>
          <p:nvPr>
            <p:ph type="ftr" sz="quarter" idx="11"/>
          </p:nvPr>
        </p:nvSpPr>
        <p:spPr/>
        <p:txBody>
          <a:bodyPr/>
          <a:lstStyle>
            <a:lvl1pPr>
              <a:defRPr/>
            </a:lvl1pPr>
          </a:lstStyle>
          <a:p>
            <a:pPr>
              <a:defRPr/>
            </a:pPr>
            <a:r>
              <a:rPr lang="en-GB"/>
              <a:t>Jennifer Byrne 2021</a:t>
            </a:r>
          </a:p>
        </p:txBody>
      </p:sp>
      <p:sp>
        <p:nvSpPr>
          <p:cNvPr id="5" name="Slide Number Placeholder 17"/>
          <p:cNvSpPr>
            <a:spLocks noGrp="1"/>
          </p:cNvSpPr>
          <p:nvPr>
            <p:ph type="sldNum" sz="quarter" idx="12"/>
          </p:nvPr>
        </p:nvSpPr>
        <p:spPr/>
        <p:txBody>
          <a:bodyPr/>
          <a:lstStyle>
            <a:lvl1pPr>
              <a:defRPr/>
            </a:lvl1pPr>
          </a:lstStyle>
          <a:p>
            <a:pPr>
              <a:defRPr/>
            </a:pPr>
            <a:fld id="{19F5DD1C-47B7-4217-A001-A5FB84430750}"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GB"/>
          </a:p>
        </p:txBody>
      </p:sp>
      <p:sp>
        <p:nvSpPr>
          <p:cNvPr id="3" name="Footer Placeholder 21"/>
          <p:cNvSpPr>
            <a:spLocks noGrp="1"/>
          </p:cNvSpPr>
          <p:nvPr>
            <p:ph type="ftr" sz="quarter" idx="11"/>
          </p:nvPr>
        </p:nvSpPr>
        <p:spPr/>
        <p:txBody>
          <a:bodyPr/>
          <a:lstStyle>
            <a:lvl1pPr>
              <a:defRPr/>
            </a:lvl1pPr>
          </a:lstStyle>
          <a:p>
            <a:pPr>
              <a:defRPr/>
            </a:pPr>
            <a:r>
              <a:rPr lang="en-GB"/>
              <a:t>Jennifer Byrne 2021</a:t>
            </a:r>
          </a:p>
        </p:txBody>
      </p:sp>
      <p:sp>
        <p:nvSpPr>
          <p:cNvPr id="4" name="Slide Number Placeholder 17"/>
          <p:cNvSpPr>
            <a:spLocks noGrp="1"/>
          </p:cNvSpPr>
          <p:nvPr>
            <p:ph type="sldNum" sz="quarter" idx="12"/>
          </p:nvPr>
        </p:nvSpPr>
        <p:spPr/>
        <p:txBody>
          <a:bodyPr/>
          <a:lstStyle>
            <a:lvl1pPr>
              <a:defRPr/>
            </a:lvl1pPr>
          </a:lstStyle>
          <a:p>
            <a:pPr>
              <a:defRPr/>
            </a:pPr>
            <a:fld id="{6AF20552-CEC0-41F6-A5C6-B1439CBB909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r>
              <a:rPr lang="en-GB"/>
              <a:t>Jennifer Byrne 2021</a:t>
            </a:r>
          </a:p>
        </p:txBody>
      </p:sp>
      <p:sp>
        <p:nvSpPr>
          <p:cNvPr id="7" name="Slide Number Placeholder 17"/>
          <p:cNvSpPr>
            <a:spLocks noGrp="1"/>
          </p:cNvSpPr>
          <p:nvPr>
            <p:ph type="sldNum" sz="quarter" idx="12"/>
          </p:nvPr>
        </p:nvSpPr>
        <p:spPr/>
        <p:txBody>
          <a:bodyPr/>
          <a:lstStyle>
            <a:lvl1pPr>
              <a:defRPr/>
            </a:lvl1pPr>
          </a:lstStyle>
          <a:p>
            <a:pPr>
              <a:defRPr/>
            </a:pPr>
            <a:fld id="{3E46E67B-63A5-49D7-AB1A-97FB096ED1B4}"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GB"/>
          </a:p>
        </p:txBody>
      </p:sp>
      <p:sp>
        <p:nvSpPr>
          <p:cNvPr id="10" name="Footer Placeholder 5"/>
          <p:cNvSpPr>
            <a:spLocks noGrp="1"/>
          </p:cNvSpPr>
          <p:nvPr>
            <p:ph type="ftr" sz="quarter" idx="11"/>
          </p:nvPr>
        </p:nvSpPr>
        <p:spPr/>
        <p:txBody>
          <a:bodyPr/>
          <a:lstStyle>
            <a:lvl1pPr>
              <a:defRPr/>
            </a:lvl1pPr>
          </a:lstStyle>
          <a:p>
            <a:pPr>
              <a:defRPr/>
            </a:pPr>
            <a:r>
              <a:rPr lang="en-GB"/>
              <a:t>Jennifer Byrne 2021</a:t>
            </a: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097E2454-0CD7-4331-9572-F7662D31DB6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9"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30"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en-GB"/>
              <a:t>Jennifer Byrne 2021</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8E945959-5DF2-452F-81D5-06E2EB0A8E04}"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08" r:id="rId1"/>
    <p:sldLayoutId id="2147483800" r:id="rId2"/>
    <p:sldLayoutId id="2147483809" r:id="rId3"/>
    <p:sldLayoutId id="2147483801" r:id="rId4"/>
    <p:sldLayoutId id="2147483802" r:id="rId5"/>
    <p:sldLayoutId id="2147483803" r:id="rId6"/>
    <p:sldLayoutId id="2147483804" r:id="rId7"/>
    <p:sldLayoutId id="2147483805" r:id="rId8"/>
    <p:sldLayoutId id="2147483810" r:id="rId9"/>
    <p:sldLayoutId id="2147483806" r:id="rId10"/>
    <p:sldLayoutId id="2147483807"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xEl>
                                              <p:pRg st="0" end="0"/>
                                            </p:txEl>
                                          </p:spTgt>
                                        </p:tgtEl>
                                        <p:attrNameLst>
                                          <p:attrName>style.visibility</p:attrName>
                                        </p:attrNameLst>
                                      </p:cBhvr>
                                      <p:to>
                                        <p:strVal val="visible"/>
                                      </p:to>
                                    </p:set>
                                    <p:animEffect transition="in" filter="fade">
                                      <p:cBhvr>
                                        <p:cTn id="12" dur="2000"/>
                                        <p:tgtEl>
                                          <p:spTgt spid="30">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0">
                                            <p:txEl>
                                              <p:pRg st="1" end="1"/>
                                            </p:txEl>
                                          </p:spTgt>
                                        </p:tgtEl>
                                        <p:attrNameLst>
                                          <p:attrName>style.visibility</p:attrName>
                                        </p:attrNameLst>
                                      </p:cBhvr>
                                      <p:to>
                                        <p:strVal val="visible"/>
                                      </p:to>
                                    </p:set>
                                    <p:animEffect transition="in" filter="fade">
                                      <p:cBhvr>
                                        <p:cTn id="15" dur="2000"/>
                                        <p:tgtEl>
                                          <p:spTgt spid="30">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0">
                                            <p:txEl>
                                              <p:pRg st="2" end="2"/>
                                            </p:txEl>
                                          </p:spTgt>
                                        </p:tgtEl>
                                        <p:attrNameLst>
                                          <p:attrName>style.visibility</p:attrName>
                                        </p:attrNameLst>
                                      </p:cBhvr>
                                      <p:to>
                                        <p:strVal val="visible"/>
                                      </p:to>
                                    </p:set>
                                    <p:animEffect transition="in" filter="fade">
                                      <p:cBhvr>
                                        <p:cTn id="18" dur="2000"/>
                                        <p:tgtEl>
                                          <p:spTgt spid="30">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
                                            <p:txEl>
                                              <p:pRg st="3" end="3"/>
                                            </p:txEl>
                                          </p:spTgt>
                                        </p:tgtEl>
                                        <p:attrNameLst>
                                          <p:attrName>style.visibility</p:attrName>
                                        </p:attrNameLst>
                                      </p:cBhvr>
                                      <p:to>
                                        <p:strVal val="visible"/>
                                      </p:to>
                                    </p:set>
                                    <p:animEffect transition="in" filter="fade">
                                      <p:cBhvr>
                                        <p:cTn id="21" dur="2000"/>
                                        <p:tgtEl>
                                          <p:spTgt spid="30">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0">
                                            <p:txEl>
                                              <p:pRg st="4" end="4"/>
                                            </p:txEl>
                                          </p:spTgt>
                                        </p:tgtEl>
                                        <p:attrNameLst>
                                          <p:attrName>style.visibility</p:attrName>
                                        </p:attrNameLst>
                                      </p:cBhvr>
                                      <p:to>
                                        <p:strVal val="visible"/>
                                      </p:to>
                                    </p:set>
                                    <p:animEffect transition="in" filter="fade">
                                      <p:cBhvr>
                                        <p:cTn id="24" dur="20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hf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7/06/relationships/model3d" Target="../media/model3d1.glb"/><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pPr eaLnBrk="1" fontAlgn="auto" hangingPunct="1">
              <a:spcAft>
                <a:spcPts val="0"/>
              </a:spcAft>
              <a:defRPr/>
            </a:pPr>
            <a:r>
              <a:rPr lang="en-GB" dirty="0"/>
              <a:t>Quantitative Methods</a:t>
            </a:r>
            <a:br>
              <a:rPr lang="en-GB" dirty="0"/>
            </a:br>
            <a:r>
              <a:rPr lang="en-GB" dirty="0"/>
              <a:t>Transformation of Formulae   </a:t>
            </a:r>
          </a:p>
        </p:txBody>
      </p:sp>
      <p:sp>
        <p:nvSpPr>
          <p:cNvPr id="5123" name="Rectangle 3"/>
          <p:cNvSpPr>
            <a:spLocks noGrp="1" noChangeArrowheads="1"/>
          </p:cNvSpPr>
          <p:nvPr>
            <p:ph type="subTitle" idx="1"/>
          </p:nvPr>
        </p:nvSpPr>
        <p:spPr>
          <a:xfrm>
            <a:off x="533400" y="3228975"/>
            <a:ext cx="7854950" cy="1752600"/>
          </a:xfrm>
        </p:spPr>
        <p:txBody>
          <a:bodyPr/>
          <a:lstStyle/>
          <a:p>
            <a:pPr marR="0" eaLnBrk="1" hangingPunct="1"/>
            <a:r>
              <a:rPr lang="en-GB" dirty="0"/>
              <a:t>Module No. Cons 1012</a:t>
            </a:r>
          </a:p>
          <a:p>
            <a:pPr marR="0" eaLnBrk="1" hangingPunct="1"/>
            <a:r>
              <a:rPr lang="en-GB" dirty="0"/>
              <a:t>Lecturer Jennifer Byrne</a:t>
            </a:r>
          </a:p>
        </p:txBody>
      </p:sp>
      <p:sp>
        <p:nvSpPr>
          <p:cNvPr id="4" name="Footer Placeholder 3"/>
          <p:cNvSpPr>
            <a:spLocks noGrp="1"/>
          </p:cNvSpPr>
          <p:nvPr>
            <p:ph type="ftr" sz="quarter" idx="11"/>
          </p:nvPr>
        </p:nvSpPr>
        <p:spPr/>
        <p:txBody>
          <a:bodyPr/>
          <a:lstStyle/>
          <a:p>
            <a:pPr>
              <a:defRPr/>
            </a:pPr>
            <a:r>
              <a:rPr lang="en-GB"/>
              <a:t>Jennifer Byrne 2021</a:t>
            </a:r>
          </a:p>
        </p:txBody>
      </p:sp>
      <p:sp>
        <p:nvSpPr>
          <p:cNvPr id="2" name="Slide Number Placeholder 1">
            <a:extLst>
              <a:ext uri="{FF2B5EF4-FFF2-40B4-BE49-F238E27FC236}">
                <a16:creationId xmlns:a16="http://schemas.microsoft.com/office/drawing/2014/main" id="{42403829-F1C4-491E-9E6B-DBD16178435F}"/>
              </a:ext>
            </a:extLst>
          </p:cNvPr>
          <p:cNvSpPr>
            <a:spLocks noGrp="1"/>
          </p:cNvSpPr>
          <p:nvPr>
            <p:ph type="sldNum" sz="quarter" idx="12"/>
          </p:nvPr>
        </p:nvSpPr>
        <p:spPr/>
        <p:txBody>
          <a:bodyPr/>
          <a:lstStyle/>
          <a:p>
            <a:pPr>
              <a:defRPr/>
            </a:pPr>
            <a:fld id="{707078D1-21AF-4E44-AF8B-049C8827CC32}" type="slidenum">
              <a:rPr lang="en-GB" smtClean="0"/>
              <a:pPr>
                <a:defRPr/>
              </a:pPr>
              <a:t>1</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123">
                                            <p:txEl>
                                              <p:pRg st="0" end="0"/>
                                            </p:txEl>
                                          </p:spTgt>
                                        </p:tgtEl>
                                        <p:attrNameLst>
                                          <p:attrName>style.visibility</p:attrName>
                                        </p:attrNameLst>
                                      </p:cBhvr>
                                      <p:to>
                                        <p:strVal val="visible"/>
                                      </p:to>
                                    </p:set>
                                    <p:animEffect transition="in" filter="fade">
                                      <p:cBhvr>
                                        <p:cTn id="10" dur="2000"/>
                                        <p:tgtEl>
                                          <p:spTgt spid="512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123">
                                            <p:txEl>
                                              <p:pRg st="1" end="1"/>
                                            </p:txEl>
                                          </p:spTgt>
                                        </p:tgtEl>
                                        <p:attrNameLst>
                                          <p:attrName>style.visibility</p:attrName>
                                        </p:attrNameLst>
                                      </p:cBhvr>
                                      <p:to>
                                        <p:strVal val="visible"/>
                                      </p:to>
                                    </p:set>
                                    <p:animEffect transition="in" filter="fade">
                                      <p:cBhvr>
                                        <p:cTn id="15" dur="20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512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0">
            <a:extLst>
              <a:ext uri="{FF2B5EF4-FFF2-40B4-BE49-F238E27FC236}">
                <a16:creationId xmlns:a16="http://schemas.microsoft.com/office/drawing/2014/main" id="{B87F1921-E43B-4779-8676-821E51E43062}"/>
              </a:ext>
            </a:extLst>
          </p:cNvPr>
          <p:cNvSpPr>
            <a:spLocks noGrp="1"/>
          </p:cNvSpPr>
          <p:nvPr>
            <p:ph type="title"/>
          </p:nvPr>
        </p:nvSpPr>
        <p:spPr>
          <a:xfrm>
            <a:off x="251520" y="404664"/>
            <a:ext cx="6635055" cy="489669"/>
          </a:xfrm>
        </p:spPr>
        <p:txBody>
          <a:bodyPr/>
          <a:lstStyle/>
          <a:p>
            <a:pPr eaLnBrk="1" hangingPunct="1">
              <a:defRPr/>
            </a:pPr>
            <a:r>
              <a:rPr lang="en-IE" sz="3200" dirty="0">
                <a:solidFill>
                  <a:schemeClr val="tx1"/>
                </a:solidFill>
              </a:rPr>
              <a:t>Transformation of Formulae</a:t>
            </a:r>
          </a:p>
        </p:txBody>
      </p:sp>
      <p:sp>
        <p:nvSpPr>
          <p:cNvPr id="4099" name="Content Placeholder 11">
            <a:extLst>
              <a:ext uri="{FF2B5EF4-FFF2-40B4-BE49-F238E27FC236}">
                <a16:creationId xmlns:a16="http://schemas.microsoft.com/office/drawing/2014/main" id="{E2715960-BBB5-426F-A3B8-CA98F4E2A79D}"/>
              </a:ext>
            </a:extLst>
          </p:cNvPr>
          <p:cNvSpPr>
            <a:spLocks noGrp="1"/>
          </p:cNvSpPr>
          <p:nvPr>
            <p:ph idx="1"/>
          </p:nvPr>
        </p:nvSpPr>
        <p:spPr>
          <a:xfrm>
            <a:off x="107504" y="1124744"/>
            <a:ext cx="8496943" cy="6291263"/>
          </a:xfrm>
        </p:spPr>
        <p:txBody>
          <a:bodyPr/>
          <a:lstStyle/>
          <a:p>
            <a:pPr eaLnBrk="1" hangingPunct="1">
              <a:buFont typeface="Arial" charset="0"/>
              <a:buNone/>
              <a:defRPr/>
            </a:pPr>
            <a:r>
              <a:rPr lang="en-IE" sz="1800" dirty="0"/>
              <a:t>	</a:t>
            </a:r>
            <a:r>
              <a:rPr lang="en-IE" sz="2000" dirty="0"/>
              <a:t>A formula is a mathematical expression in which symbols are used  to solve problems for example Area of a circle = </a:t>
            </a:r>
            <a:r>
              <a:rPr lang="el-GR" sz="2000" dirty="0"/>
              <a:t>π</a:t>
            </a:r>
            <a:r>
              <a:rPr lang="en-IE" sz="2000" dirty="0"/>
              <a:t>R².</a:t>
            </a:r>
          </a:p>
          <a:p>
            <a:pPr eaLnBrk="1" hangingPunct="1">
              <a:buFont typeface="Arial" charset="0"/>
              <a:buChar char="•"/>
              <a:defRPr/>
            </a:pPr>
            <a:r>
              <a:rPr lang="en-IE" sz="2000" dirty="0">
                <a:solidFill>
                  <a:schemeClr val="accent4">
                    <a:lumMod val="50000"/>
                  </a:schemeClr>
                </a:solidFill>
              </a:rPr>
              <a:t>Write down the formula and put in any information that is known.</a:t>
            </a:r>
          </a:p>
          <a:p>
            <a:pPr eaLnBrk="1" hangingPunct="1">
              <a:buFont typeface="Arial" charset="0"/>
              <a:buChar char="•"/>
              <a:defRPr/>
            </a:pPr>
            <a:r>
              <a:rPr lang="en-IE" sz="2000" dirty="0"/>
              <a:t>The formula can then be calculated out to give the answer. </a:t>
            </a:r>
          </a:p>
          <a:p>
            <a:pPr eaLnBrk="1" hangingPunct="1">
              <a:buFont typeface="Arial" charset="0"/>
              <a:buChar char="•"/>
              <a:defRPr/>
            </a:pPr>
            <a:r>
              <a:rPr lang="en-IE" sz="2000" dirty="0">
                <a:solidFill>
                  <a:schemeClr val="accent4">
                    <a:lumMod val="50000"/>
                  </a:schemeClr>
                </a:solidFill>
              </a:rPr>
              <a:t>Sometimes a formula has to be rearranged before a calculation can be carried out. This rearranging process is called transposing the formula.</a:t>
            </a:r>
          </a:p>
          <a:p>
            <a:pPr eaLnBrk="1" hangingPunct="1">
              <a:buFont typeface="Arial" charset="0"/>
              <a:buChar char="•"/>
              <a:defRPr/>
            </a:pPr>
            <a:r>
              <a:rPr lang="en-IE" sz="2000" dirty="0"/>
              <a:t>When transposing a formula any part of it can be moved from one side of the equals sign to the other, but in doing so, each part of the formula that crosses the equals sign becomes the opposite of itself  </a:t>
            </a:r>
            <a:r>
              <a:rPr lang="en-IE" sz="2000" dirty="0" err="1"/>
              <a:t>ie</a:t>
            </a:r>
            <a:r>
              <a:rPr lang="en-IE" sz="2000" dirty="0"/>
              <a:t>. plus sign changes to a minus, multiplication to division etc.</a:t>
            </a:r>
          </a:p>
          <a:p>
            <a:pPr eaLnBrk="1" hangingPunct="1">
              <a:buFont typeface="Arial" charset="0"/>
              <a:buChar char="•"/>
              <a:defRPr/>
            </a:pPr>
            <a:r>
              <a:rPr lang="en-IE" sz="2000" dirty="0">
                <a:solidFill>
                  <a:schemeClr val="accent4">
                    <a:lumMod val="50000"/>
                  </a:schemeClr>
                </a:solidFill>
              </a:rPr>
              <a:t>Before transposing the formula the subject of the formula (unknown value) should be placed on the left hand side.</a:t>
            </a:r>
          </a:p>
          <a:p>
            <a:pPr eaLnBrk="1" hangingPunct="1">
              <a:buFont typeface="Arial" charset="0"/>
              <a:buChar char="•"/>
              <a:defRPr/>
            </a:pPr>
            <a:endParaRPr lang="en-IE" sz="1800" dirty="0"/>
          </a:p>
          <a:p>
            <a:pPr eaLnBrk="1" hangingPunct="1">
              <a:buFont typeface="Arial" charset="0"/>
              <a:buChar char="•"/>
              <a:defRPr/>
            </a:pPr>
            <a:endParaRPr lang="en-IE" sz="1800" dirty="0"/>
          </a:p>
          <a:p>
            <a:pPr eaLnBrk="1" hangingPunct="1">
              <a:buFont typeface="Arial" charset="0"/>
              <a:buChar char="•"/>
              <a:defRPr/>
            </a:pPr>
            <a:endParaRPr lang="en-IE" sz="1800" dirty="0"/>
          </a:p>
          <a:p>
            <a:pPr eaLnBrk="1" hangingPunct="1">
              <a:buFont typeface="Arial" charset="0"/>
              <a:buNone/>
              <a:defRPr/>
            </a:pPr>
            <a:endParaRPr lang="en-IE" sz="1800" dirty="0"/>
          </a:p>
        </p:txBody>
      </p:sp>
      <p:sp>
        <p:nvSpPr>
          <p:cNvPr id="2" name="Footer Placeholder 1">
            <a:extLst>
              <a:ext uri="{FF2B5EF4-FFF2-40B4-BE49-F238E27FC236}">
                <a16:creationId xmlns:a16="http://schemas.microsoft.com/office/drawing/2014/main" id="{F2D74C9B-80E5-48FE-9E78-8794213483B3}"/>
              </a:ext>
            </a:extLst>
          </p:cNvPr>
          <p:cNvSpPr>
            <a:spLocks noGrp="1"/>
          </p:cNvSpPr>
          <p:nvPr>
            <p:ph type="ftr" sz="quarter" idx="11"/>
          </p:nvPr>
        </p:nvSpPr>
        <p:spPr/>
        <p:txBody>
          <a:bodyPr/>
          <a:lstStyle/>
          <a:p>
            <a:pPr>
              <a:defRPr/>
            </a:pPr>
            <a:r>
              <a:rPr lang="en-GB"/>
              <a:t>Jennifer Byrne 2021</a:t>
            </a:r>
          </a:p>
        </p:txBody>
      </p:sp>
      <p:sp>
        <p:nvSpPr>
          <p:cNvPr id="3" name="Slide Number Placeholder 2">
            <a:extLst>
              <a:ext uri="{FF2B5EF4-FFF2-40B4-BE49-F238E27FC236}">
                <a16:creationId xmlns:a16="http://schemas.microsoft.com/office/drawing/2014/main" id="{CE5356AD-D6EF-4702-9870-39FF37E1D32C}"/>
              </a:ext>
            </a:extLst>
          </p:cNvPr>
          <p:cNvSpPr>
            <a:spLocks noGrp="1"/>
          </p:cNvSpPr>
          <p:nvPr>
            <p:ph type="sldNum" sz="quarter" idx="12"/>
          </p:nvPr>
        </p:nvSpPr>
        <p:spPr/>
        <p:txBody>
          <a:bodyPr/>
          <a:lstStyle/>
          <a:p>
            <a:pPr>
              <a:defRPr/>
            </a:pPr>
            <a:fld id="{B7E896AA-8C39-41F0-BDEF-A79050B8E2EC}" type="slidenum">
              <a:rPr lang="en-GB" smtClean="0"/>
              <a:pPr>
                <a:defRPr/>
              </a:pPr>
              <a:t>2</a:t>
            </a:fld>
            <a:endParaRPr lang="en-GB"/>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0">
            <a:extLst>
              <a:ext uri="{FF2B5EF4-FFF2-40B4-BE49-F238E27FC236}">
                <a16:creationId xmlns:a16="http://schemas.microsoft.com/office/drawing/2014/main" id="{56477634-FFD1-4104-A2C7-93F758DC24F1}"/>
              </a:ext>
            </a:extLst>
          </p:cNvPr>
          <p:cNvSpPr>
            <a:spLocks noGrp="1"/>
          </p:cNvSpPr>
          <p:nvPr>
            <p:ph type="title"/>
          </p:nvPr>
        </p:nvSpPr>
        <p:spPr>
          <a:xfrm>
            <a:off x="323528" y="275035"/>
            <a:ext cx="6563047" cy="561677"/>
          </a:xfrm>
        </p:spPr>
        <p:txBody>
          <a:bodyPr/>
          <a:lstStyle/>
          <a:p>
            <a:pPr eaLnBrk="1" hangingPunct="1"/>
            <a:r>
              <a:rPr lang="en-IE" altLang="en-US" sz="3200" dirty="0">
                <a:solidFill>
                  <a:schemeClr val="tx1"/>
                </a:solidFill>
              </a:rPr>
              <a:t>Transformation of Formulae</a:t>
            </a:r>
          </a:p>
        </p:txBody>
      </p:sp>
      <p:sp>
        <p:nvSpPr>
          <p:cNvPr id="4099" name="Content Placeholder 11">
            <a:extLst>
              <a:ext uri="{FF2B5EF4-FFF2-40B4-BE49-F238E27FC236}">
                <a16:creationId xmlns:a16="http://schemas.microsoft.com/office/drawing/2014/main" id="{8C05240B-C831-43B0-8341-65B87B3AFA08}"/>
              </a:ext>
            </a:extLst>
          </p:cNvPr>
          <p:cNvSpPr>
            <a:spLocks noGrp="1"/>
          </p:cNvSpPr>
          <p:nvPr>
            <p:ph idx="1"/>
          </p:nvPr>
        </p:nvSpPr>
        <p:spPr>
          <a:xfrm>
            <a:off x="503548" y="1052736"/>
            <a:ext cx="8136904" cy="6291263"/>
          </a:xfrm>
        </p:spPr>
        <p:txBody>
          <a:bodyPr/>
          <a:lstStyle/>
          <a:p>
            <a:pPr eaLnBrk="1" hangingPunct="1"/>
            <a:r>
              <a:rPr lang="en-IE" altLang="en-US" sz="1800" dirty="0">
                <a:solidFill>
                  <a:srgbClr val="FF0000"/>
                </a:solidFill>
              </a:rPr>
              <a:t>Example 1        </a:t>
            </a:r>
            <a:r>
              <a:rPr lang="en-IE" altLang="en-US" sz="1800" dirty="0"/>
              <a:t>Express “ c ”</a:t>
            </a:r>
            <a:r>
              <a:rPr lang="en-IE" altLang="en-US" sz="1800" b="1" dirty="0"/>
              <a:t> </a:t>
            </a:r>
            <a:r>
              <a:rPr lang="en-IE" altLang="en-US" sz="1800" dirty="0"/>
              <a:t>as the subject </a:t>
            </a:r>
          </a:p>
          <a:p>
            <a:pPr eaLnBrk="1" hangingPunct="1"/>
            <a:r>
              <a:rPr lang="en-IE" altLang="en-US" sz="1800" dirty="0"/>
              <a:t>a = b + c + d </a:t>
            </a:r>
          </a:p>
          <a:p>
            <a:pPr eaLnBrk="1" hangingPunct="1"/>
            <a:r>
              <a:rPr lang="en-IE" altLang="en-US" sz="1800" dirty="0"/>
              <a:t>b + c + d  = a </a:t>
            </a:r>
          </a:p>
          <a:p>
            <a:pPr eaLnBrk="1" hangingPunct="1"/>
            <a:r>
              <a:rPr lang="en-IE" altLang="en-US" sz="1800" dirty="0"/>
              <a:t>c = a – b – d</a:t>
            </a:r>
          </a:p>
          <a:p>
            <a:pPr eaLnBrk="1" hangingPunct="1"/>
            <a:r>
              <a:rPr lang="en-IE" altLang="en-US" sz="1800" dirty="0">
                <a:solidFill>
                  <a:srgbClr val="FF0000"/>
                </a:solidFill>
              </a:rPr>
              <a:t>Example 2       </a:t>
            </a:r>
            <a:r>
              <a:rPr lang="en-IE" altLang="en-US" sz="1800" dirty="0"/>
              <a:t>Express “ b ”</a:t>
            </a:r>
            <a:r>
              <a:rPr lang="en-IE" altLang="en-US" sz="1800" b="1" dirty="0"/>
              <a:t> </a:t>
            </a:r>
            <a:r>
              <a:rPr lang="en-IE" altLang="en-US" sz="1800" dirty="0"/>
              <a:t>as the subject </a:t>
            </a:r>
          </a:p>
          <a:p>
            <a:pPr eaLnBrk="1" hangingPunct="1"/>
            <a:r>
              <a:rPr lang="en-IE" altLang="en-US" sz="1800" dirty="0"/>
              <a:t>x + y  = a – b + c  </a:t>
            </a:r>
          </a:p>
          <a:p>
            <a:pPr eaLnBrk="1" hangingPunct="1"/>
            <a:r>
              <a:rPr lang="en-IE" altLang="en-US" sz="1800" dirty="0"/>
              <a:t>a – b + c   =  x + y </a:t>
            </a:r>
          </a:p>
          <a:p>
            <a:pPr eaLnBrk="1" hangingPunct="1"/>
            <a:r>
              <a:rPr lang="en-IE" altLang="en-US" sz="1800" dirty="0"/>
              <a:t>– b = x + y – a – c </a:t>
            </a:r>
          </a:p>
          <a:p>
            <a:pPr eaLnBrk="1" hangingPunct="1"/>
            <a:r>
              <a:rPr lang="en-IE" altLang="en-US" sz="1800" dirty="0"/>
              <a:t>You can’t have a negative number as your subject so both sides will have to be multiplied by = ( – 1 )</a:t>
            </a:r>
          </a:p>
          <a:p>
            <a:pPr eaLnBrk="1" hangingPunct="1"/>
            <a:r>
              <a:rPr lang="en-IE" altLang="en-US" sz="1800" dirty="0"/>
              <a:t>b = – x – y + a + c </a:t>
            </a:r>
          </a:p>
          <a:p>
            <a:pPr eaLnBrk="1" hangingPunct="1"/>
            <a:r>
              <a:rPr lang="en-IE" altLang="en-US" sz="1800" dirty="0"/>
              <a:t>It is usual to express the positive numbers before the negative ones. </a:t>
            </a:r>
          </a:p>
          <a:p>
            <a:pPr eaLnBrk="1" hangingPunct="1"/>
            <a:r>
              <a:rPr lang="en-IE" altLang="en-US" sz="1800" dirty="0"/>
              <a:t>Answer </a:t>
            </a:r>
          </a:p>
          <a:p>
            <a:pPr eaLnBrk="1" hangingPunct="1"/>
            <a:r>
              <a:rPr lang="en-IE" altLang="en-US" sz="1800" dirty="0"/>
              <a:t>b = a + c –x – y </a:t>
            </a:r>
          </a:p>
          <a:p>
            <a:pPr eaLnBrk="1" hangingPunct="1"/>
            <a:endParaRPr lang="en-IE" altLang="en-US" sz="1800" dirty="0"/>
          </a:p>
        </p:txBody>
      </p:sp>
      <p:sp>
        <p:nvSpPr>
          <p:cNvPr id="2" name="Footer Placeholder 1">
            <a:extLst>
              <a:ext uri="{FF2B5EF4-FFF2-40B4-BE49-F238E27FC236}">
                <a16:creationId xmlns:a16="http://schemas.microsoft.com/office/drawing/2014/main" id="{82069843-4265-49A3-B86A-8E743C998A30}"/>
              </a:ext>
            </a:extLst>
          </p:cNvPr>
          <p:cNvSpPr>
            <a:spLocks noGrp="1"/>
          </p:cNvSpPr>
          <p:nvPr>
            <p:ph type="ftr" sz="quarter" idx="11"/>
          </p:nvPr>
        </p:nvSpPr>
        <p:spPr/>
        <p:txBody>
          <a:bodyPr/>
          <a:lstStyle/>
          <a:p>
            <a:pPr>
              <a:defRPr/>
            </a:pPr>
            <a:r>
              <a:rPr lang="en-GB"/>
              <a:t>Jennifer Byrne 2021</a:t>
            </a:r>
          </a:p>
        </p:txBody>
      </p:sp>
      <p:sp>
        <p:nvSpPr>
          <p:cNvPr id="3" name="Slide Number Placeholder 2">
            <a:extLst>
              <a:ext uri="{FF2B5EF4-FFF2-40B4-BE49-F238E27FC236}">
                <a16:creationId xmlns:a16="http://schemas.microsoft.com/office/drawing/2014/main" id="{CAD62AEA-1FC4-440F-AF56-7342951C7730}"/>
              </a:ext>
            </a:extLst>
          </p:cNvPr>
          <p:cNvSpPr>
            <a:spLocks noGrp="1"/>
          </p:cNvSpPr>
          <p:nvPr>
            <p:ph type="sldNum" sz="quarter" idx="12"/>
          </p:nvPr>
        </p:nvSpPr>
        <p:spPr/>
        <p:txBody>
          <a:bodyPr/>
          <a:lstStyle/>
          <a:p>
            <a:pPr>
              <a:defRPr/>
            </a:pPr>
            <a:fld id="{B7E896AA-8C39-41F0-BDEF-A79050B8E2EC}" type="slidenum">
              <a:rPr lang="en-GB" smtClean="0"/>
              <a:pPr>
                <a:defRPr/>
              </a:pPr>
              <a:t>3</a:t>
            </a:fld>
            <a:endParaRPr lang="en-GB"/>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Title 10">
            <a:extLst>
              <a:ext uri="{FF2B5EF4-FFF2-40B4-BE49-F238E27FC236}">
                <a16:creationId xmlns:a16="http://schemas.microsoft.com/office/drawing/2014/main" id="{E6B79F19-6337-4419-8AE6-3E4DC32D0CA8}"/>
              </a:ext>
            </a:extLst>
          </p:cNvPr>
          <p:cNvSpPr>
            <a:spLocks noGrp="1"/>
          </p:cNvSpPr>
          <p:nvPr>
            <p:ph type="title"/>
          </p:nvPr>
        </p:nvSpPr>
        <p:spPr>
          <a:xfrm>
            <a:off x="251520" y="476672"/>
            <a:ext cx="6779071" cy="417661"/>
          </a:xfrm>
        </p:spPr>
        <p:txBody>
          <a:bodyPr/>
          <a:lstStyle/>
          <a:p>
            <a:pPr eaLnBrk="1" hangingPunct="1"/>
            <a:r>
              <a:rPr lang="en-IE" altLang="en-US" sz="3200" dirty="0">
                <a:solidFill>
                  <a:schemeClr val="tx1"/>
                </a:solidFill>
              </a:rPr>
              <a:t>Transformation of Formulae Square </a:t>
            </a:r>
          </a:p>
        </p:txBody>
      </p:sp>
      <p:sp>
        <p:nvSpPr>
          <p:cNvPr id="5123" name="Content Placeholder 11">
            <a:extLst>
              <a:ext uri="{FF2B5EF4-FFF2-40B4-BE49-F238E27FC236}">
                <a16:creationId xmlns:a16="http://schemas.microsoft.com/office/drawing/2014/main" id="{1A59E046-6125-4F0E-B3E2-448722CEB9E6}"/>
              </a:ext>
            </a:extLst>
          </p:cNvPr>
          <p:cNvSpPr>
            <a:spLocks noGrp="1"/>
          </p:cNvSpPr>
          <p:nvPr>
            <p:ph idx="1"/>
          </p:nvPr>
        </p:nvSpPr>
        <p:spPr>
          <a:xfrm>
            <a:off x="395536" y="1052736"/>
            <a:ext cx="8136904" cy="5544616"/>
          </a:xfrm>
        </p:spPr>
        <p:txBody>
          <a:bodyPr/>
          <a:lstStyle/>
          <a:p>
            <a:pPr eaLnBrk="1" hangingPunct="1"/>
            <a:r>
              <a:rPr lang="en-IE" altLang="en-US" sz="1800" b="1" dirty="0"/>
              <a:t>Example 1: </a:t>
            </a:r>
            <a:r>
              <a:rPr lang="en-IE" altLang="en-US" sz="1800" dirty="0"/>
              <a:t>Calculate the perimeter of the square.</a:t>
            </a:r>
          </a:p>
          <a:p>
            <a:pPr eaLnBrk="1" hangingPunct="1"/>
            <a:r>
              <a:rPr lang="en-IE" altLang="en-US" sz="1800" dirty="0"/>
              <a:t>The area of a square is 121m²</a:t>
            </a:r>
          </a:p>
          <a:p>
            <a:pPr eaLnBrk="1" hangingPunct="1"/>
            <a:r>
              <a:rPr lang="en-IE" altLang="en-US" sz="1800" dirty="0"/>
              <a:t>We need to get the square root of this number so find this symbol </a:t>
            </a:r>
          </a:p>
          <a:p>
            <a:pPr eaLnBrk="1" hangingPunct="1"/>
            <a:r>
              <a:rPr lang="en-IE" altLang="en-US" sz="1800" dirty="0"/>
              <a:t>√121 = 11m          one side is 11m</a:t>
            </a:r>
          </a:p>
          <a:p>
            <a:pPr eaLnBrk="1" hangingPunct="1"/>
            <a:r>
              <a:rPr lang="en-IE" altLang="en-US" sz="1800" dirty="0"/>
              <a:t>Perm.  11 x 4 = 44m 	Ans Perm. is 44m</a:t>
            </a:r>
          </a:p>
          <a:p>
            <a:pPr marL="0" indent="0" eaLnBrk="1" hangingPunct="1">
              <a:buNone/>
            </a:pPr>
            <a:endParaRPr lang="en-IE" altLang="en-US" sz="1800" dirty="0"/>
          </a:p>
          <a:p>
            <a:pPr eaLnBrk="1" hangingPunct="1"/>
            <a:r>
              <a:rPr lang="en-IE" altLang="en-US" sz="1800" b="1" dirty="0"/>
              <a:t>Example 2: </a:t>
            </a:r>
            <a:r>
              <a:rPr lang="en-IE" altLang="en-US" sz="1800" dirty="0"/>
              <a:t>Calculate the perimeter of the square.</a:t>
            </a:r>
          </a:p>
          <a:p>
            <a:pPr eaLnBrk="1" hangingPunct="1"/>
            <a:r>
              <a:rPr lang="en-IE" altLang="en-US" sz="1800" dirty="0"/>
              <a:t>The area of a square is 66m²</a:t>
            </a:r>
          </a:p>
          <a:p>
            <a:pPr eaLnBrk="1" hangingPunct="1"/>
            <a:r>
              <a:rPr lang="en-IE" altLang="en-US" sz="1800" dirty="0"/>
              <a:t>√66 = 8.12m          one side is 8.12m</a:t>
            </a:r>
          </a:p>
          <a:p>
            <a:pPr eaLnBrk="1" hangingPunct="1"/>
            <a:r>
              <a:rPr lang="en-IE" altLang="en-US" sz="1800" dirty="0"/>
              <a:t>Perm.  8.12 x 4 =32.48m 	Ans Perm. is 32.48m</a:t>
            </a:r>
          </a:p>
          <a:p>
            <a:pPr eaLnBrk="1" hangingPunct="1"/>
            <a:endParaRPr lang="en-IE" altLang="en-US" sz="1800" dirty="0"/>
          </a:p>
          <a:p>
            <a:pPr eaLnBrk="1" hangingPunct="1"/>
            <a:r>
              <a:rPr lang="en-IE" altLang="en-US" sz="1800" b="1" dirty="0"/>
              <a:t>Example 3: </a:t>
            </a:r>
            <a:r>
              <a:rPr lang="en-IE" altLang="en-US" sz="1800" dirty="0"/>
              <a:t>Calculate the perimeter of the rectangle.</a:t>
            </a:r>
          </a:p>
          <a:p>
            <a:pPr eaLnBrk="1" hangingPunct="1"/>
            <a:r>
              <a:rPr lang="en-IE" altLang="en-US" sz="1800" dirty="0"/>
              <a:t>The area of a rectangle is 48m²  short side is 6m</a:t>
            </a:r>
          </a:p>
          <a:p>
            <a:pPr eaLnBrk="1" hangingPunct="1"/>
            <a:r>
              <a:rPr lang="en-IE" altLang="en-US" sz="1800" dirty="0"/>
              <a:t>48 ÷ 6  = 8m          </a:t>
            </a:r>
          </a:p>
          <a:p>
            <a:pPr eaLnBrk="1" hangingPunct="1"/>
            <a:r>
              <a:rPr lang="en-IE" altLang="en-US" sz="1800" dirty="0"/>
              <a:t>Perm. (6 + 8) x 2 = 28m 	    Ans Perm. is 28m              </a:t>
            </a:r>
          </a:p>
        </p:txBody>
      </p:sp>
      <p:sp>
        <p:nvSpPr>
          <p:cNvPr id="2" name="Footer Placeholder 1">
            <a:extLst>
              <a:ext uri="{FF2B5EF4-FFF2-40B4-BE49-F238E27FC236}">
                <a16:creationId xmlns:a16="http://schemas.microsoft.com/office/drawing/2014/main" id="{D5386B8B-D39C-47A1-B181-490F1388D4C3}"/>
              </a:ext>
            </a:extLst>
          </p:cNvPr>
          <p:cNvSpPr>
            <a:spLocks noGrp="1"/>
          </p:cNvSpPr>
          <p:nvPr>
            <p:ph type="ftr" sz="quarter" idx="11"/>
          </p:nvPr>
        </p:nvSpPr>
        <p:spPr/>
        <p:txBody>
          <a:bodyPr/>
          <a:lstStyle/>
          <a:p>
            <a:pPr>
              <a:defRPr/>
            </a:pPr>
            <a:r>
              <a:rPr lang="en-GB"/>
              <a:t>Jennifer Byrne 2021</a:t>
            </a:r>
          </a:p>
        </p:txBody>
      </p:sp>
      <p:sp>
        <p:nvSpPr>
          <p:cNvPr id="3" name="Slide Number Placeholder 2">
            <a:extLst>
              <a:ext uri="{FF2B5EF4-FFF2-40B4-BE49-F238E27FC236}">
                <a16:creationId xmlns:a16="http://schemas.microsoft.com/office/drawing/2014/main" id="{6E02AFAA-72F8-4FDE-902D-CEC8BD0D441D}"/>
              </a:ext>
            </a:extLst>
          </p:cNvPr>
          <p:cNvSpPr>
            <a:spLocks noGrp="1"/>
          </p:cNvSpPr>
          <p:nvPr>
            <p:ph type="sldNum" sz="quarter" idx="12"/>
          </p:nvPr>
        </p:nvSpPr>
        <p:spPr/>
        <p:txBody>
          <a:bodyPr/>
          <a:lstStyle/>
          <a:p>
            <a:pPr>
              <a:defRPr/>
            </a:pPr>
            <a:fld id="{B7E896AA-8C39-41F0-BDEF-A79050B8E2EC}" type="slidenum">
              <a:rPr lang="en-GB" smtClean="0"/>
              <a:pPr>
                <a:defRPr/>
              </a:pPr>
              <a:t>4</a:t>
            </a:fld>
            <a:endParaRPr lang="en-GB"/>
          </a:p>
        </p:txBody>
      </p:sp>
      <mc:AlternateContent xmlns:mc="http://schemas.openxmlformats.org/markup-compatibility/2006">
        <mc:Choice xmlns:am3d="http://schemas.microsoft.com/office/drawing/2017/model3d" Requires="am3d">
          <p:graphicFrame>
            <p:nvGraphicFramePr>
              <p:cNvPr id="4" name="3D Model 3" descr="Dark Gray Square root">
                <a:extLst>
                  <a:ext uri="{FF2B5EF4-FFF2-40B4-BE49-F238E27FC236}">
                    <a16:creationId xmlns:a16="http://schemas.microsoft.com/office/drawing/2014/main" id="{17CC3077-B67D-4741-A82C-ACB2CDC432FD}"/>
                  </a:ext>
                </a:extLst>
              </p:cNvPr>
              <p:cNvGraphicFramePr>
                <a:graphicFrameLocks noChangeAspect="1"/>
              </p:cNvGraphicFramePr>
              <p:nvPr>
                <p:extLst>
                  <p:ext uri="{D42A27DB-BD31-4B8C-83A1-F6EECF244321}">
                    <p14:modId xmlns:p14="http://schemas.microsoft.com/office/powerpoint/2010/main" val="406407940"/>
                  </p:ext>
                </p:extLst>
              </p:nvPr>
            </p:nvGraphicFramePr>
            <p:xfrm>
              <a:off x="7053242" y="1556792"/>
              <a:ext cx="614649" cy="524862"/>
            </p:xfrm>
            <a:graphic>
              <a:graphicData uri="http://schemas.microsoft.com/office/drawing/2017/model3d">
                <am3d:model3d r:embed="rId2">
                  <am3d:spPr>
                    <a:xfrm>
                      <a:off x="0" y="0"/>
                      <a:ext cx="614649" cy="524862"/>
                    </a:xfrm>
                    <a:prstGeom prst="rect">
                      <a:avLst/>
                    </a:prstGeom>
                  </am3d:spPr>
                  <am3d:camera>
                    <am3d:pos x="0" y="0" z="61757991"/>
                    <am3d:up dx="0" dy="36000000" dz="0"/>
                    <am3d:lookAt x="0" y="0" z="0"/>
                    <am3d:perspective fov="2700000"/>
                  </am3d:camera>
                  <am3d:trans>
                    <am3d:meterPerModelUnit n="2645721" d="1000000"/>
                    <am3d:preTrans dx="-61708" dy="-15278627" dz="96"/>
                    <am3d:scale>
                      <am3d:sx n="1000000" d="1000000"/>
                      <am3d:sy n="1000000" d="1000000"/>
                      <am3d:sz n="1000000" d="1000000"/>
                    </am3d:scale>
                    <am3d:rot ax="22" ay="-224964"/>
                    <am3d:postTrans dx="0" dy="0" dz="0"/>
                  </am3d:trans>
                  <am3d:raster rName="Office3DRenderer" rVer="16.0.8326">
                    <am3d:blip r:embed="rId3"/>
                  </am3d:raster>
                  <am3d:objViewport viewportSz="847011"/>
                  <am3d:ambientLight>
                    <am3d:clr>
                      <a:scrgbClr r="50000" g="50000" b="50000"/>
                    </am3d:clr>
                    <am3d:illuminance n="500000" d="1000000"/>
                  </am3d:ambientLight>
                  <am3d:ptLight rad="0">
                    <am3d:clr>
                      <a:scrgbClr r="100000" g="75000" b="50000"/>
                    </am3d:clr>
                    <am3d:intensity n="9765625" d="1000000"/>
                    <am3d:pos x="21959998" y="70920001" z="16344003"/>
                  </am3d:ptLight>
                  <am3d:ptLight rad="0">
                    <am3d:clr>
                      <a:scrgbClr r="40000" g="60000" b="95000"/>
                    </am3d:clr>
                    <am3d:intensity n="12250000" d="1000000"/>
                    <am3d:pos x="-37964106" y="51130435" z="57631972"/>
                  </am3d:ptLight>
                  <am3d:ptLight rad="0">
                    <am3d:clr>
                      <a:scrgbClr r="86837" g="72700" b="100000"/>
                    </am3d:clr>
                    <am3d:intensity n="3125000" d="1000000"/>
                    <am3d:pos x="-37739122" y="58056624" z="-34769649"/>
                  </am3d:ptLight>
                </am3d:model3d>
              </a:graphicData>
            </a:graphic>
          </p:graphicFrame>
        </mc:Choice>
        <mc:Fallback>
          <p:pic>
            <p:nvPicPr>
              <p:cNvPr id="4" name="3D Model 3" descr="Dark Gray Square root">
                <a:extLst>
                  <a:ext uri="{FF2B5EF4-FFF2-40B4-BE49-F238E27FC236}">
                    <a16:creationId xmlns:a16="http://schemas.microsoft.com/office/drawing/2014/main" id="{17CC3077-B67D-4741-A82C-ACB2CDC432FD}"/>
                  </a:ext>
                </a:extLst>
              </p:cNvPr>
              <p:cNvPicPr>
                <a:picLocks noGrp="1" noRot="1" noChangeAspect="1" noMove="1" noResize="1" noEditPoints="1" noAdjustHandles="1" noChangeArrowheads="1" noChangeShapeType="1" noCrop="1"/>
              </p:cNvPicPr>
              <p:nvPr/>
            </p:nvPicPr>
            <p:blipFill>
              <a:blip r:embed="rId3"/>
              <a:stretch>
                <a:fillRect/>
              </a:stretch>
            </p:blipFill>
            <p:spPr>
              <a:xfrm>
                <a:off x="7053242" y="1556792"/>
                <a:ext cx="614649" cy="524862"/>
              </a:xfrm>
              <a:prstGeom prst="rect">
                <a:avLst/>
              </a:prstGeom>
            </p:spPr>
          </p:pic>
        </mc:Fallback>
      </mc:AlternateContent>
    </p:spTree>
    <p:extLst>
      <p:ext uri="{BB962C8B-B14F-4D97-AF65-F5344CB8AC3E}">
        <p14:creationId xmlns:p14="http://schemas.microsoft.com/office/powerpoint/2010/main" val="30201598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2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fade">
                                      <p:cBhvr>
                                        <p:cTn id="12" dur="2000"/>
                                        <p:tgtEl>
                                          <p:spTgt spid="51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1" end="1"/>
                                            </p:txEl>
                                          </p:spTgt>
                                        </p:tgtEl>
                                        <p:attrNameLst>
                                          <p:attrName>style.visibility</p:attrName>
                                        </p:attrNameLst>
                                      </p:cBhvr>
                                      <p:to>
                                        <p:strVal val="visible"/>
                                      </p:to>
                                    </p:set>
                                    <p:animEffect transition="in" filter="fade">
                                      <p:cBhvr>
                                        <p:cTn id="17" dur="2000"/>
                                        <p:tgtEl>
                                          <p:spTgt spid="51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3">
                                            <p:txEl>
                                              <p:pRg st="2" end="2"/>
                                            </p:txEl>
                                          </p:spTgt>
                                        </p:tgtEl>
                                        <p:attrNameLst>
                                          <p:attrName>style.visibility</p:attrName>
                                        </p:attrNameLst>
                                      </p:cBhvr>
                                      <p:to>
                                        <p:strVal val="visible"/>
                                      </p:to>
                                    </p:set>
                                    <p:animEffect transition="in" filter="fade">
                                      <p:cBhvr>
                                        <p:cTn id="22" dur="2000"/>
                                        <p:tgtEl>
                                          <p:spTgt spid="5123">
                                            <p:txEl>
                                              <p:pRg st="2" end="2"/>
                                            </p:txEl>
                                          </p:spTgt>
                                        </p:tgtEl>
                                      </p:cBhvr>
                                    </p:animEffect>
                                  </p:childTnLst>
                                </p:cTn>
                              </p:par>
                              <p:par>
                                <p:cTn id="23" presetID="2" presetClass="entr" presetSubtype="4"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123">
                                            <p:txEl>
                                              <p:pRg st="3" end="3"/>
                                            </p:txEl>
                                          </p:spTgt>
                                        </p:tgtEl>
                                        <p:attrNameLst>
                                          <p:attrName>style.visibility</p:attrName>
                                        </p:attrNameLst>
                                      </p:cBhvr>
                                      <p:to>
                                        <p:strVal val="visible"/>
                                      </p:to>
                                    </p:set>
                                    <p:animEffect transition="in" filter="fade">
                                      <p:cBhvr>
                                        <p:cTn id="31" dur="2000"/>
                                        <p:tgtEl>
                                          <p:spTgt spid="512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123">
                                            <p:txEl>
                                              <p:pRg st="4" end="4"/>
                                            </p:txEl>
                                          </p:spTgt>
                                        </p:tgtEl>
                                        <p:attrNameLst>
                                          <p:attrName>style.visibility</p:attrName>
                                        </p:attrNameLst>
                                      </p:cBhvr>
                                      <p:to>
                                        <p:strVal val="visible"/>
                                      </p:to>
                                    </p:set>
                                    <p:animEffect transition="in" filter="fade">
                                      <p:cBhvr>
                                        <p:cTn id="36" dur="2000"/>
                                        <p:tgtEl>
                                          <p:spTgt spid="512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123">
                                            <p:txEl>
                                              <p:pRg st="6" end="6"/>
                                            </p:txEl>
                                          </p:spTgt>
                                        </p:tgtEl>
                                        <p:attrNameLst>
                                          <p:attrName>style.visibility</p:attrName>
                                        </p:attrNameLst>
                                      </p:cBhvr>
                                      <p:to>
                                        <p:strVal val="visible"/>
                                      </p:to>
                                    </p:set>
                                    <p:animEffect transition="in" filter="fade">
                                      <p:cBhvr>
                                        <p:cTn id="41" dur="2000"/>
                                        <p:tgtEl>
                                          <p:spTgt spid="512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5123">
                                            <p:txEl>
                                              <p:pRg st="7" end="7"/>
                                            </p:txEl>
                                          </p:spTgt>
                                        </p:tgtEl>
                                        <p:attrNameLst>
                                          <p:attrName>style.visibility</p:attrName>
                                        </p:attrNameLst>
                                      </p:cBhvr>
                                      <p:to>
                                        <p:strVal val="visible"/>
                                      </p:to>
                                    </p:set>
                                    <p:animEffect transition="in" filter="fade">
                                      <p:cBhvr>
                                        <p:cTn id="46" dur="2000"/>
                                        <p:tgtEl>
                                          <p:spTgt spid="512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5123">
                                            <p:txEl>
                                              <p:pRg st="8" end="8"/>
                                            </p:txEl>
                                          </p:spTgt>
                                        </p:tgtEl>
                                        <p:attrNameLst>
                                          <p:attrName>style.visibility</p:attrName>
                                        </p:attrNameLst>
                                      </p:cBhvr>
                                      <p:to>
                                        <p:strVal val="visible"/>
                                      </p:to>
                                    </p:set>
                                    <p:animEffect transition="in" filter="fade">
                                      <p:cBhvr>
                                        <p:cTn id="51" dur="2000"/>
                                        <p:tgtEl>
                                          <p:spTgt spid="512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5123">
                                            <p:txEl>
                                              <p:pRg st="9" end="9"/>
                                            </p:txEl>
                                          </p:spTgt>
                                        </p:tgtEl>
                                        <p:attrNameLst>
                                          <p:attrName>style.visibility</p:attrName>
                                        </p:attrNameLst>
                                      </p:cBhvr>
                                      <p:to>
                                        <p:strVal val="visible"/>
                                      </p:to>
                                    </p:set>
                                    <p:animEffect transition="in" filter="fade">
                                      <p:cBhvr>
                                        <p:cTn id="56" dur="2000"/>
                                        <p:tgtEl>
                                          <p:spTgt spid="5123">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5123">
                                            <p:txEl>
                                              <p:pRg st="11" end="11"/>
                                            </p:txEl>
                                          </p:spTgt>
                                        </p:tgtEl>
                                        <p:attrNameLst>
                                          <p:attrName>style.visibility</p:attrName>
                                        </p:attrNameLst>
                                      </p:cBhvr>
                                      <p:to>
                                        <p:strVal val="visible"/>
                                      </p:to>
                                    </p:set>
                                    <p:animEffect transition="in" filter="fade">
                                      <p:cBhvr>
                                        <p:cTn id="61" dur="2000"/>
                                        <p:tgtEl>
                                          <p:spTgt spid="5123">
                                            <p:txEl>
                                              <p:pRg st="11" end="11"/>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5123">
                                            <p:txEl>
                                              <p:pRg st="12" end="12"/>
                                            </p:txEl>
                                          </p:spTgt>
                                        </p:tgtEl>
                                        <p:attrNameLst>
                                          <p:attrName>style.visibility</p:attrName>
                                        </p:attrNameLst>
                                      </p:cBhvr>
                                      <p:to>
                                        <p:strVal val="visible"/>
                                      </p:to>
                                    </p:set>
                                    <p:animEffect transition="in" filter="fade">
                                      <p:cBhvr>
                                        <p:cTn id="66" dur="2000"/>
                                        <p:tgtEl>
                                          <p:spTgt spid="5123">
                                            <p:txEl>
                                              <p:pRg st="12" end="12"/>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5123">
                                            <p:txEl>
                                              <p:pRg st="13" end="13"/>
                                            </p:txEl>
                                          </p:spTgt>
                                        </p:tgtEl>
                                        <p:attrNameLst>
                                          <p:attrName>style.visibility</p:attrName>
                                        </p:attrNameLst>
                                      </p:cBhvr>
                                      <p:to>
                                        <p:strVal val="visible"/>
                                      </p:to>
                                    </p:set>
                                    <p:animEffect transition="in" filter="fade">
                                      <p:cBhvr>
                                        <p:cTn id="71" dur="2000"/>
                                        <p:tgtEl>
                                          <p:spTgt spid="5123">
                                            <p:txEl>
                                              <p:pRg st="13" end="13"/>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5123">
                                            <p:txEl>
                                              <p:pRg st="14" end="14"/>
                                            </p:txEl>
                                          </p:spTgt>
                                        </p:tgtEl>
                                        <p:attrNameLst>
                                          <p:attrName>style.visibility</p:attrName>
                                        </p:attrNameLst>
                                      </p:cBhvr>
                                      <p:to>
                                        <p:strVal val="visible"/>
                                      </p:to>
                                    </p:set>
                                    <p:animEffect transition="in" filter="fade">
                                      <p:cBhvr>
                                        <p:cTn id="76" dur="2000"/>
                                        <p:tgtEl>
                                          <p:spTgt spid="512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a:extLst>
              <a:ext uri="{FF2B5EF4-FFF2-40B4-BE49-F238E27FC236}">
                <a16:creationId xmlns:a16="http://schemas.microsoft.com/office/drawing/2014/main" id="{9041491A-9D88-48F0-A5C9-616A0EA03413}"/>
              </a:ext>
            </a:extLst>
          </p:cNvPr>
          <p:cNvSpPr>
            <a:spLocks noGrp="1"/>
          </p:cNvSpPr>
          <p:nvPr>
            <p:ph idx="1"/>
          </p:nvPr>
        </p:nvSpPr>
        <p:spPr>
          <a:xfrm>
            <a:off x="467544" y="620688"/>
            <a:ext cx="7344816" cy="5397104"/>
          </a:xfrm>
        </p:spPr>
        <p:txBody>
          <a:bodyPr/>
          <a:lstStyle/>
          <a:p>
            <a:pPr eaLnBrk="1" hangingPunct="1"/>
            <a:endParaRPr lang="en-IE" altLang="en-US" sz="1800" dirty="0"/>
          </a:p>
          <a:p>
            <a:pPr eaLnBrk="1" hangingPunct="1"/>
            <a:r>
              <a:rPr lang="en-IE" altLang="en-US" sz="1800" b="1" dirty="0"/>
              <a:t>Example 1: </a:t>
            </a:r>
            <a:r>
              <a:rPr lang="en-IE" altLang="en-US" sz="1800" dirty="0"/>
              <a:t>Given the area and base Calculate the Perpendicular height.</a:t>
            </a:r>
          </a:p>
          <a:p>
            <a:pPr eaLnBrk="1" hangingPunct="1"/>
            <a:r>
              <a:rPr lang="en-IE" altLang="en-US" sz="1800" dirty="0"/>
              <a:t>Area 72m²   Base 12m</a:t>
            </a:r>
            <a:endParaRPr lang="en-IE" altLang="en-US" sz="1800" b="1" dirty="0"/>
          </a:p>
          <a:p>
            <a:pPr eaLnBrk="1" hangingPunct="1"/>
            <a:r>
              <a:rPr lang="en-IE" altLang="en-US" sz="1800" dirty="0"/>
              <a:t>Area of Triangle </a:t>
            </a:r>
            <a:r>
              <a:rPr lang="en-IE" altLang="en-US" sz="1800" b="1" dirty="0"/>
              <a:t>: </a:t>
            </a:r>
            <a:r>
              <a:rPr lang="en-IE" altLang="en-US" sz="1800" dirty="0"/>
              <a:t>½ Base x Perp. Height </a:t>
            </a:r>
          </a:p>
          <a:p>
            <a:pPr eaLnBrk="1" hangingPunct="1"/>
            <a:r>
              <a:rPr lang="en-IE" altLang="en-US" sz="1800" dirty="0"/>
              <a:t>      ½ base x Perp. Height = Area</a:t>
            </a:r>
          </a:p>
          <a:p>
            <a:pPr lvl="0" eaLnBrk="1" hangingPunct="1"/>
            <a:r>
              <a:rPr lang="en-IE" altLang="en-US" sz="1800" dirty="0"/>
              <a:t>      Perp. Height = Area ÷ ½ Base</a:t>
            </a:r>
            <a:r>
              <a:rPr lang="en-IE" altLang="en-US" sz="1800" dirty="0">
                <a:solidFill>
                  <a:prstClr val="black"/>
                </a:solidFill>
              </a:rPr>
              <a:t> </a:t>
            </a:r>
          </a:p>
          <a:p>
            <a:pPr lvl="0" eaLnBrk="1" hangingPunct="1"/>
            <a:r>
              <a:rPr lang="en-IE" altLang="en-US" sz="1800" dirty="0">
                <a:solidFill>
                  <a:prstClr val="black"/>
                </a:solidFill>
              </a:rPr>
              <a:t>      Perp. Height = 72 ÷6</a:t>
            </a:r>
          </a:p>
          <a:p>
            <a:pPr eaLnBrk="1" hangingPunct="1"/>
            <a:r>
              <a:rPr lang="en-IE" altLang="en-US" sz="1800" dirty="0">
                <a:solidFill>
                  <a:prstClr val="black"/>
                </a:solidFill>
              </a:rPr>
              <a:t>      Perp. Height = 12m	</a:t>
            </a:r>
            <a:r>
              <a:rPr lang="en-IE" altLang="en-US" sz="1800" dirty="0"/>
              <a:t>Ans Perp. Height is 12m</a:t>
            </a:r>
            <a:endParaRPr lang="en-IE" altLang="en-US" sz="1800" dirty="0">
              <a:solidFill>
                <a:prstClr val="black"/>
              </a:solidFill>
            </a:endParaRPr>
          </a:p>
          <a:p>
            <a:pPr lvl="0" eaLnBrk="1" hangingPunct="1"/>
            <a:endParaRPr lang="en-IE" altLang="en-US" sz="1800" dirty="0">
              <a:solidFill>
                <a:prstClr val="black"/>
              </a:solidFill>
            </a:endParaRPr>
          </a:p>
          <a:p>
            <a:pPr eaLnBrk="1" hangingPunct="1"/>
            <a:r>
              <a:rPr lang="en-IE" altLang="en-US" sz="1800" b="1" dirty="0"/>
              <a:t>Example 2: </a:t>
            </a:r>
            <a:r>
              <a:rPr lang="en-IE" altLang="en-US" sz="1800" dirty="0"/>
              <a:t>Given the area and Perp. height calculate the base.</a:t>
            </a:r>
          </a:p>
          <a:p>
            <a:pPr eaLnBrk="1" hangingPunct="1"/>
            <a:r>
              <a:rPr lang="en-IE" altLang="en-US" sz="1800" dirty="0"/>
              <a:t>Area 159.5m²   Perp. Height 22m</a:t>
            </a:r>
            <a:endParaRPr lang="en-IE" altLang="en-US" sz="1800" b="1" dirty="0"/>
          </a:p>
          <a:p>
            <a:pPr eaLnBrk="1" hangingPunct="1"/>
            <a:r>
              <a:rPr lang="en-IE" altLang="en-US" sz="1800" dirty="0"/>
              <a:t>Area of Triangle </a:t>
            </a:r>
            <a:r>
              <a:rPr lang="en-IE" altLang="en-US" sz="1800" b="1" dirty="0"/>
              <a:t>: </a:t>
            </a:r>
            <a:r>
              <a:rPr lang="en-IE" altLang="en-US" sz="1800" dirty="0"/>
              <a:t>½ base x Perp. Height </a:t>
            </a:r>
          </a:p>
          <a:p>
            <a:pPr eaLnBrk="1" hangingPunct="1"/>
            <a:r>
              <a:rPr lang="en-IE" altLang="en-US" sz="1800" dirty="0"/>
              <a:t>      ½ Base x Perp. Height = Area</a:t>
            </a:r>
          </a:p>
          <a:p>
            <a:pPr lvl="0" eaLnBrk="1" hangingPunct="1"/>
            <a:r>
              <a:rPr lang="en-IE" altLang="en-US" sz="1800" dirty="0"/>
              <a:t>      ½ Base</a:t>
            </a:r>
            <a:r>
              <a:rPr lang="en-IE" altLang="en-US" sz="1800" dirty="0">
                <a:solidFill>
                  <a:prstClr val="black"/>
                </a:solidFill>
              </a:rPr>
              <a:t> </a:t>
            </a:r>
            <a:r>
              <a:rPr lang="en-IE" altLang="en-US" sz="1800" dirty="0"/>
              <a:t>= Area ÷ Perp. Height </a:t>
            </a:r>
            <a:endParaRPr lang="en-IE" altLang="en-US" sz="1800" dirty="0">
              <a:solidFill>
                <a:prstClr val="black"/>
              </a:solidFill>
            </a:endParaRPr>
          </a:p>
          <a:p>
            <a:pPr lvl="0" eaLnBrk="1" hangingPunct="1"/>
            <a:r>
              <a:rPr lang="en-IE" altLang="en-US" sz="1800" dirty="0"/>
              <a:t>      ½ Base</a:t>
            </a:r>
            <a:r>
              <a:rPr lang="en-IE" altLang="en-US" sz="1800" dirty="0">
                <a:solidFill>
                  <a:prstClr val="black"/>
                </a:solidFill>
              </a:rPr>
              <a:t> = 159.5 ÷ 22 </a:t>
            </a:r>
          </a:p>
          <a:p>
            <a:pPr eaLnBrk="1" hangingPunct="1"/>
            <a:r>
              <a:rPr lang="en-IE" altLang="en-US" sz="1800" dirty="0">
                <a:solidFill>
                  <a:prstClr val="black"/>
                </a:solidFill>
              </a:rPr>
              <a:t>      </a:t>
            </a:r>
            <a:r>
              <a:rPr lang="en-IE" altLang="en-US" sz="1800" dirty="0"/>
              <a:t>½ Base</a:t>
            </a:r>
            <a:r>
              <a:rPr lang="en-IE" altLang="en-US" sz="1800" dirty="0">
                <a:solidFill>
                  <a:prstClr val="black"/>
                </a:solidFill>
              </a:rPr>
              <a:t> = 7.25m</a:t>
            </a:r>
          </a:p>
          <a:p>
            <a:pPr lvl="0" eaLnBrk="1" hangingPunct="1"/>
            <a:r>
              <a:rPr lang="en-IE" altLang="en-US" sz="1800" dirty="0">
                <a:solidFill>
                  <a:prstClr val="black"/>
                </a:solidFill>
              </a:rPr>
              <a:t>      Base = 7.25 x 2 = 14.5m 	Ans Base is 14.5m</a:t>
            </a:r>
          </a:p>
          <a:p>
            <a:pPr eaLnBrk="1" hangingPunct="1"/>
            <a:endParaRPr lang="en-IE" altLang="en-US" sz="1600" dirty="0"/>
          </a:p>
          <a:p>
            <a:pPr eaLnBrk="1" hangingPunct="1"/>
            <a:endParaRPr lang="en-IE" altLang="en-US" sz="1800" dirty="0"/>
          </a:p>
        </p:txBody>
      </p:sp>
      <p:sp>
        <p:nvSpPr>
          <p:cNvPr id="6147" name="Title 10">
            <a:extLst>
              <a:ext uri="{FF2B5EF4-FFF2-40B4-BE49-F238E27FC236}">
                <a16:creationId xmlns:a16="http://schemas.microsoft.com/office/drawing/2014/main" id="{1F9EA94A-2BC9-4345-A1C7-A5489466AE3E}"/>
              </a:ext>
            </a:extLst>
          </p:cNvPr>
          <p:cNvSpPr>
            <a:spLocks noGrp="1"/>
          </p:cNvSpPr>
          <p:nvPr>
            <p:ph type="title"/>
          </p:nvPr>
        </p:nvSpPr>
        <p:spPr>
          <a:xfrm>
            <a:off x="251520" y="275035"/>
            <a:ext cx="6635055" cy="453627"/>
          </a:xfrm>
        </p:spPr>
        <p:txBody>
          <a:bodyPr/>
          <a:lstStyle/>
          <a:p>
            <a:pPr eaLnBrk="1" hangingPunct="1"/>
            <a:r>
              <a:rPr lang="en-IE" altLang="en-US" sz="3200" dirty="0">
                <a:solidFill>
                  <a:schemeClr val="tx1"/>
                </a:solidFill>
              </a:rPr>
              <a:t>Transformation of Formulae Triangle  </a:t>
            </a:r>
          </a:p>
        </p:txBody>
      </p:sp>
      <p:sp>
        <p:nvSpPr>
          <p:cNvPr id="2" name="Footer Placeholder 1">
            <a:extLst>
              <a:ext uri="{FF2B5EF4-FFF2-40B4-BE49-F238E27FC236}">
                <a16:creationId xmlns:a16="http://schemas.microsoft.com/office/drawing/2014/main" id="{26E078A3-F761-4FF9-BF4C-755FA49F42E6}"/>
              </a:ext>
            </a:extLst>
          </p:cNvPr>
          <p:cNvSpPr>
            <a:spLocks noGrp="1"/>
          </p:cNvSpPr>
          <p:nvPr>
            <p:ph type="ftr" sz="quarter" idx="11"/>
          </p:nvPr>
        </p:nvSpPr>
        <p:spPr/>
        <p:txBody>
          <a:bodyPr/>
          <a:lstStyle/>
          <a:p>
            <a:pPr>
              <a:defRPr/>
            </a:pPr>
            <a:r>
              <a:rPr lang="en-GB"/>
              <a:t>Jennifer Byrne 2021</a:t>
            </a:r>
          </a:p>
        </p:txBody>
      </p:sp>
      <p:sp>
        <p:nvSpPr>
          <p:cNvPr id="3" name="Slide Number Placeholder 2">
            <a:extLst>
              <a:ext uri="{FF2B5EF4-FFF2-40B4-BE49-F238E27FC236}">
                <a16:creationId xmlns:a16="http://schemas.microsoft.com/office/drawing/2014/main" id="{1A867697-6849-4B09-8CC3-DEE7A63EB848}"/>
              </a:ext>
            </a:extLst>
          </p:cNvPr>
          <p:cNvSpPr>
            <a:spLocks noGrp="1"/>
          </p:cNvSpPr>
          <p:nvPr>
            <p:ph type="sldNum" sz="quarter" idx="12"/>
          </p:nvPr>
        </p:nvSpPr>
        <p:spPr/>
        <p:txBody>
          <a:bodyPr/>
          <a:lstStyle/>
          <a:p>
            <a:pPr>
              <a:defRPr/>
            </a:pPr>
            <a:fld id="{B7E896AA-8C39-41F0-BDEF-A79050B8E2EC}" type="slidenum">
              <a:rPr lang="en-GB" smtClean="0"/>
              <a:pPr>
                <a:defRPr/>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a:extLst>
              <a:ext uri="{FF2B5EF4-FFF2-40B4-BE49-F238E27FC236}">
                <a16:creationId xmlns:a16="http://schemas.microsoft.com/office/drawing/2014/main" id="{9041491A-9D88-48F0-A5C9-616A0EA03413}"/>
              </a:ext>
            </a:extLst>
          </p:cNvPr>
          <p:cNvSpPr>
            <a:spLocks noGrp="1"/>
          </p:cNvSpPr>
          <p:nvPr>
            <p:ph idx="1"/>
          </p:nvPr>
        </p:nvSpPr>
        <p:spPr>
          <a:xfrm>
            <a:off x="539552" y="728662"/>
            <a:ext cx="7344816" cy="5397104"/>
          </a:xfrm>
        </p:spPr>
        <p:txBody>
          <a:bodyPr/>
          <a:lstStyle/>
          <a:p>
            <a:pPr eaLnBrk="1" hangingPunct="1"/>
            <a:endParaRPr lang="en-IE" altLang="en-US" sz="1800" dirty="0"/>
          </a:p>
          <a:p>
            <a:pPr eaLnBrk="1" hangingPunct="1"/>
            <a:r>
              <a:rPr lang="en-IE" altLang="en-US" sz="1800" b="1" dirty="0"/>
              <a:t>Example 1: </a:t>
            </a:r>
            <a:r>
              <a:rPr lang="en-IE" altLang="en-US" sz="1800" dirty="0"/>
              <a:t>Given Circumference 37.68m find the radius.</a:t>
            </a:r>
          </a:p>
          <a:p>
            <a:pPr eaLnBrk="1" hangingPunct="1"/>
            <a:r>
              <a:rPr lang="en-IE" altLang="en-US" sz="1800" dirty="0"/>
              <a:t>       37.68m = 2 x 3.14 X r </a:t>
            </a:r>
          </a:p>
          <a:p>
            <a:pPr eaLnBrk="1" hangingPunct="1"/>
            <a:r>
              <a:rPr lang="en-IE" altLang="en-US" sz="1800" dirty="0"/>
              <a:t>       37.68 ÷2 = 3.14 x r       </a:t>
            </a:r>
          </a:p>
          <a:p>
            <a:pPr marL="393700" lvl="1" indent="0" eaLnBrk="1" hangingPunct="1">
              <a:buNone/>
            </a:pPr>
            <a:r>
              <a:rPr lang="en-IE" altLang="en-US" sz="1800" dirty="0"/>
              <a:t>    18.84=3.14 x r</a:t>
            </a:r>
          </a:p>
          <a:p>
            <a:pPr eaLnBrk="1" hangingPunct="1"/>
            <a:r>
              <a:rPr lang="en-IE" altLang="en-US" sz="1800" dirty="0"/>
              <a:t>      18.84 ÷ 3.14  = 6m  </a:t>
            </a:r>
          </a:p>
          <a:p>
            <a:pPr eaLnBrk="1" hangingPunct="1"/>
            <a:r>
              <a:rPr lang="en-IE" altLang="en-US" sz="1800" dirty="0"/>
              <a:t>Ans radius is 6m</a:t>
            </a:r>
          </a:p>
          <a:p>
            <a:pPr eaLnBrk="1" hangingPunct="1"/>
            <a:endParaRPr lang="en-IE" altLang="en-US" sz="1800" dirty="0"/>
          </a:p>
          <a:p>
            <a:pPr eaLnBrk="1" hangingPunct="1"/>
            <a:r>
              <a:rPr lang="en-IE" altLang="en-US" sz="1800" b="1" dirty="0"/>
              <a:t>Example 2: </a:t>
            </a:r>
            <a:r>
              <a:rPr lang="en-IE" altLang="en-US" sz="1800" dirty="0"/>
              <a:t>Given Circumference 125.68m find the radius.  </a:t>
            </a:r>
          </a:p>
          <a:p>
            <a:pPr eaLnBrk="1" hangingPunct="1"/>
            <a:r>
              <a:rPr lang="en-IE" altLang="en-US" sz="1800" b="1" dirty="0"/>
              <a:t>        </a:t>
            </a:r>
            <a:r>
              <a:rPr lang="en-IE" altLang="en-US" sz="1800" dirty="0"/>
              <a:t>125.68m =  2 x 3.14 X r </a:t>
            </a:r>
          </a:p>
          <a:p>
            <a:pPr eaLnBrk="1" hangingPunct="1"/>
            <a:r>
              <a:rPr lang="en-IE" altLang="en-US" sz="1800" dirty="0"/>
              <a:t>        125.68m ÷ 2 = 3.14 X r</a:t>
            </a:r>
          </a:p>
          <a:p>
            <a:pPr eaLnBrk="1" hangingPunct="1"/>
            <a:r>
              <a:rPr lang="en-IE" altLang="en-US" sz="1800" dirty="0"/>
              <a:t>        62.84 = 3.14 x r</a:t>
            </a:r>
          </a:p>
          <a:p>
            <a:pPr eaLnBrk="1" hangingPunct="1"/>
            <a:r>
              <a:rPr lang="en-IE" altLang="en-US" sz="1800" dirty="0"/>
              <a:t>        62.84 ÷ 3.14 =  20.01m</a:t>
            </a:r>
          </a:p>
          <a:p>
            <a:pPr eaLnBrk="1" hangingPunct="1"/>
            <a:r>
              <a:rPr lang="en-IE" altLang="en-US" sz="1800" dirty="0"/>
              <a:t>Ans radius is 20m</a:t>
            </a:r>
          </a:p>
          <a:p>
            <a:endParaRPr lang="en-IE" altLang="en-US" dirty="0"/>
          </a:p>
        </p:txBody>
      </p:sp>
      <p:sp>
        <p:nvSpPr>
          <p:cNvPr id="6147" name="Title 10">
            <a:extLst>
              <a:ext uri="{FF2B5EF4-FFF2-40B4-BE49-F238E27FC236}">
                <a16:creationId xmlns:a16="http://schemas.microsoft.com/office/drawing/2014/main" id="{1F9EA94A-2BC9-4345-A1C7-A5489466AE3E}"/>
              </a:ext>
            </a:extLst>
          </p:cNvPr>
          <p:cNvSpPr>
            <a:spLocks noGrp="1"/>
          </p:cNvSpPr>
          <p:nvPr>
            <p:ph type="title"/>
          </p:nvPr>
        </p:nvSpPr>
        <p:spPr>
          <a:xfrm>
            <a:off x="251520" y="275035"/>
            <a:ext cx="6635055" cy="453627"/>
          </a:xfrm>
        </p:spPr>
        <p:txBody>
          <a:bodyPr/>
          <a:lstStyle/>
          <a:p>
            <a:pPr eaLnBrk="1" hangingPunct="1"/>
            <a:r>
              <a:rPr lang="en-IE" altLang="en-US" sz="3200" dirty="0">
                <a:solidFill>
                  <a:schemeClr val="tx1"/>
                </a:solidFill>
              </a:rPr>
              <a:t>Transformation of Formulae Circle </a:t>
            </a:r>
          </a:p>
        </p:txBody>
      </p:sp>
      <p:sp>
        <p:nvSpPr>
          <p:cNvPr id="2" name="Footer Placeholder 1">
            <a:extLst>
              <a:ext uri="{FF2B5EF4-FFF2-40B4-BE49-F238E27FC236}">
                <a16:creationId xmlns:a16="http://schemas.microsoft.com/office/drawing/2014/main" id="{26E078A3-F761-4FF9-BF4C-755FA49F42E6}"/>
              </a:ext>
            </a:extLst>
          </p:cNvPr>
          <p:cNvSpPr>
            <a:spLocks noGrp="1"/>
          </p:cNvSpPr>
          <p:nvPr>
            <p:ph type="ftr" sz="quarter" idx="11"/>
          </p:nvPr>
        </p:nvSpPr>
        <p:spPr/>
        <p:txBody>
          <a:bodyPr/>
          <a:lstStyle/>
          <a:p>
            <a:pPr>
              <a:defRPr/>
            </a:pPr>
            <a:r>
              <a:rPr lang="en-GB"/>
              <a:t>Jennifer Byrne 2021</a:t>
            </a:r>
          </a:p>
        </p:txBody>
      </p:sp>
      <p:sp>
        <p:nvSpPr>
          <p:cNvPr id="3" name="Slide Number Placeholder 2">
            <a:extLst>
              <a:ext uri="{FF2B5EF4-FFF2-40B4-BE49-F238E27FC236}">
                <a16:creationId xmlns:a16="http://schemas.microsoft.com/office/drawing/2014/main" id="{1A867697-6849-4B09-8CC3-DEE7A63EB848}"/>
              </a:ext>
            </a:extLst>
          </p:cNvPr>
          <p:cNvSpPr>
            <a:spLocks noGrp="1"/>
          </p:cNvSpPr>
          <p:nvPr>
            <p:ph type="sldNum" sz="quarter" idx="12"/>
          </p:nvPr>
        </p:nvSpPr>
        <p:spPr/>
        <p:txBody>
          <a:bodyPr/>
          <a:lstStyle/>
          <a:p>
            <a:pPr>
              <a:defRPr/>
            </a:pPr>
            <a:fld id="{B7E896AA-8C39-41F0-BDEF-A79050B8E2EC}" type="slidenum">
              <a:rPr lang="en-GB" smtClean="0"/>
              <a:pPr>
                <a:defRPr/>
              </a:pPr>
              <a:t>6</a:t>
            </a:fld>
            <a:endParaRPr lang="en-GB"/>
          </a:p>
        </p:txBody>
      </p:sp>
    </p:spTree>
    <p:extLst>
      <p:ext uri="{BB962C8B-B14F-4D97-AF65-F5344CB8AC3E}">
        <p14:creationId xmlns:p14="http://schemas.microsoft.com/office/powerpoint/2010/main" val="3635781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31360-671A-4E96-B54F-EE6F4304EC5F}"/>
              </a:ext>
            </a:extLst>
          </p:cNvPr>
          <p:cNvSpPr>
            <a:spLocks noGrp="1"/>
          </p:cNvSpPr>
          <p:nvPr>
            <p:ph type="title"/>
          </p:nvPr>
        </p:nvSpPr>
        <p:spPr>
          <a:xfrm>
            <a:off x="457200" y="704850"/>
            <a:ext cx="8229600" cy="491902"/>
          </a:xfrm>
        </p:spPr>
        <p:txBody>
          <a:bodyPr/>
          <a:lstStyle/>
          <a:p>
            <a:r>
              <a:rPr lang="en-IE" altLang="en-US" sz="3200" dirty="0">
                <a:solidFill>
                  <a:schemeClr val="tx1"/>
                </a:solidFill>
              </a:rPr>
              <a:t>Transformation of Formulae Circle </a:t>
            </a:r>
            <a:endParaRPr lang="en-IE" sz="3200" dirty="0"/>
          </a:p>
        </p:txBody>
      </p:sp>
      <p:sp>
        <p:nvSpPr>
          <p:cNvPr id="3" name="Content Placeholder 2">
            <a:extLst>
              <a:ext uri="{FF2B5EF4-FFF2-40B4-BE49-F238E27FC236}">
                <a16:creationId xmlns:a16="http://schemas.microsoft.com/office/drawing/2014/main" id="{E14921E9-3FAC-4342-A156-3226083BA288}"/>
              </a:ext>
            </a:extLst>
          </p:cNvPr>
          <p:cNvSpPr>
            <a:spLocks noGrp="1"/>
          </p:cNvSpPr>
          <p:nvPr>
            <p:ph idx="1"/>
          </p:nvPr>
        </p:nvSpPr>
        <p:spPr>
          <a:xfrm>
            <a:off x="457200" y="1412777"/>
            <a:ext cx="8229600" cy="4911824"/>
          </a:xfrm>
        </p:spPr>
        <p:txBody>
          <a:bodyPr/>
          <a:lstStyle/>
          <a:p>
            <a:pPr eaLnBrk="1" hangingPunct="1"/>
            <a:r>
              <a:rPr lang="en-IE" altLang="en-US" sz="1800" b="1" dirty="0"/>
              <a:t>Example 3: </a:t>
            </a:r>
            <a:r>
              <a:rPr lang="en-IE" altLang="en-US" sz="1800" dirty="0"/>
              <a:t>If the area of a circle is 0.866m²</a:t>
            </a:r>
          </a:p>
          <a:p>
            <a:pPr eaLnBrk="1" hangingPunct="1"/>
            <a:r>
              <a:rPr lang="en-IE" altLang="en-US" sz="1800" dirty="0"/>
              <a:t>What is the radius of the circle?</a:t>
            </a:r>
          </a:p>
          <a:p>
            <a:pPr eaLnBrk="1" hangingPunct="1"/>
            <a:r>
              <a:rPr lang="en-IE" altLang="en-US" sz="1800" dirty="0"/>
              <a:t>πr²  = 0.866 ÷ </a:t>
            </a:r>
            <a:r>
              <a:rPr lang="el-GR" altLang="en-US" sz="1800" dirty="0"/>
              <a:t>π</a:t>
            </a:r>
            <a:r>
              <a:rPr lang="en-IE" altLang="en-US" sz="1800" dirty="0"/>
              <a:t> = 0.275</a:t>
            </a:r>
          </a:p>
          <a:p>
            <a:pPr eaLnBrk="1" hangingPunct="1"/>
            <a:r>
              <a:rPr lang="en-IE" altLang="en-US" sz="1800" dirty="0"/>
              <a:t>√ 0.275 = 0.525 = r </a:t>
            </a:r>
          </a:p>
          <a:p>
            <a:pPr eaLnBrk="1" hangingPunct="1"/>
            <a:r>
              <a:rPr lang="en-IE" altLang="en-US" sz="1800" dirty="0"/>
              <a:t>Calculate the length of the circumference</a:t>
            </a:r>
          </a:p>
          <a:p>
            <a:pPr eaLnBrk="1" hangingPunct="1"/>
            <a:r>
              <a:rPr lang="en-IE" altLang="en-US" sz="1800" dirty="0"/>
              <a:t>2</a:t>
            </a:r>
            <a:r>
              <a:rPr lang="el-GR" altLang="en-US" sz="1800" dirty="0"/>
              <a:t>π</a:t>
            </a:r>
            <a:r>
              <a:rPr lang="en-IE" altLang="en-US" sz="1800" dirty="0"/>
              <a:t>r = 2 x </a:t>
            </a:r>
            <a:r>
              <a:rPr lang="el-GR" altLang="en-US" sz="1800" dirty="0"/>
              <a:t>π</a:t>
            </a:r>
            <a:r>
              <a:rPr lang="en-IE" altLang="en-US" sz="1800" dirty="0"/>
              <a:t> x 0.525 = 3.298m</a:t>
            </a:r>
          </a:p>
          <a:p>
            <a:pPr eaLnBrk="1" hangingPunct="1"/>
            <a:endParaRPr lang="en-IE" altLang="en-US" sz="1800" dirty="0"/>
          </a:p>
          <a:p>
            <a:pPr eaLnBrk="1" hangingPunct="1"/>
            <a:r>
              <a:rPr lang="en-IE" altLang="en-US" sz="1800" b="1" dirty="0"/>
              <a:t>Example 4: </a:t>
            </a:r>
            <a:r>
              <a:rPr lang="en-IE" altLang="en-US" sz="1800" dirty="0"/>
              <a:t>If the circumference of a circle is 2.3m in length.</a:t>
            </a:r>
          </a:p>
          <a:p>
            <a:pPr eaLnBrk="1" hangingPunct="1"/>
            <a:r>
              <a:rPr lang="en-IE" altLang="en-US" sz="1800" dirty="0"/>
              <a:t>Determine the length of the radius.</a:t>
            </a:r>
          </a:p>
          <a:p>
            <a:pPr eaLnBrk="1" hangingPunct="1"/>
            <a:r>
              <a:rPr lang="en-IE" altLang="en-US" sz="1800" dirty="0"/>
              <a:t>2</a:t>
            </a:r>
            <a:r>
              <a:rPr lang="el-GR" altLang="en-US" sz="1800" dirty="0"/>
              <a:t>π</a:t>
            </a:r>
            <a:r>
              <a:rPr lang="en-IE" altLang="en-US" sz="1800" dirty="0"/>
              <a:t>r = 2.3 ÷ 2 = 1.15 ÷ </a:t>
            </a:r>
            <a:r>
              <a:rPr lang="el-GR" altLang="en-US" sz="1800" dirty="0"/>
              <a:t>π</a:t>
            </a:r>
            <a:r>
              <a:rPr lang="en-IE" altLang="en-US" sz="1800" dirty="0"/>
              <a:t>  = 0.366m = r</a:t>
            </a:r>
          </a:p>
          <a:p>
            <a:pPr eaLnBrk="1" hangingPunct="1"/>
            <a:r>
              <a:rPr lang="en-IE" altLang="en-US" sz="1800" dirty="0"/>
              <a:t>Determine the area of the circle </a:t>
            </a:r>
          </a:p>
          <a:p>
            <a:pPr eaLnBrk="1" hangingPunct="1"/>
            <a:r>
              <a:rPr lang="en-IE" altLang="en-US" sz="1800" dirty="0"/>
              <a:t> πr² = π x  0.366²  = 0.42m²	</a:t>
            </a:r>
          </a:p>
          <a:p>
            <a:pPr eaLnBrk="1" hangingPunct="1"/>
            <a:endParaRPr lang="en-IE" altLang="en-US" sz="2000" dirty="0"/>
          </a:p>
        </p:txBody>
      </p:sp>
      <p:sp>
        <p:nvSpPr>
          <p:cNvPr id="4" name="Footer Placeholder 3">
            <a:extLst>
              <a:ext uri="{FF2B5EF4-FFF2-40B4-BE49-F238E27FC236}">
                <a16:creationId xmlns:a16="http://schemas.microsoft.com/office/drawing/2014/main" id="{119E696E-7E47-41B2-9FB5-5ECFF33E948C}"/>
              </a:ext>
            </a:extLst>
          </p:cNvPr>
          <p:cNvSpPr>
            <a:spLocks noGrp="1"/>
          </p:cNvSpPr>
          <p:nvPr>
            <p:ph type="ftr" sz="quarter" idx="11"/>
          </p:nvPr>
        </p:nvSpPr>
        <p:spPr/>
        <p:txBody>
          <a:bodyPr/>
          <a:lstStyle/>
          <a:p>
            <a:pPr>
              <a:defRPr/>
            </a:pPr>
            <a:r>
              <a:rPr lang="en-GB"/>
              <a:t>Jennifer Byrne 2021</a:t>
            </a:r>
          </a:p>
        </p:txBody>
      </p:sp>
      <p:sp>
        <p:nvSpPr>
          <p:cNvPr id="5" name="Slide Number Placeholder 4">
            <a:extLst>
              <a:ext uri="{FF2B5EF4-FFF2-40B4-BE49-F238E27FC236}">
                <a16:creationId xmlns:a16="http://schemas.microsoft.com/office/drawing/2014/main" id="{73A5C650-0B5D-4315-88FB-392C3C8273CD}"/>
              </a:ext>
            </a:extLst>
          </p:cNvPr>
          <p:cNvSpPr>
            <a:spLocks noGrp="1"/>
          </p:cNvSpPr>
          <p:nvPr>
            <p:ph type="sldNum" sz="quarter" idx="12"/>
          </p:nvPr>
        </p:nvSpPr>
        <p:spPr/>
        <p:txBody>
          <a:bodyPr/>
          <a:lstStyle/>
          <a:p>
            <a:pPr>
              <a:defRPr/>
            </a:pPr>
            <a:fld id="{B7E896AA-8C39-41F0-BDEF-A79050B8E2EC}" type="slidenum">
              <a:rPr lang="en-GB" smtClean="0"/>
              <a:pPr>
                <a:defRPr/>
              </a:pPr>
              <a:t>7</a:t>
            </a:fld>
            <a:endParaRPr lang="en-GB"/>
          </a:p>
        </p:txBody>
      </p:sp>
    </p:spTree>
    <p:extLst>
      <p:ext uri="{BB962C8B-B14F-4D97-AF65-F5344CB8AC3E}">
        <p14:creationId xmlns:p14="http://schemas.microsoft.com/office/powerpoint/2010/main" val="26964414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651</TotalTime>
  <Words>794</Words>
  <Application>Microsoft Office PowerPoint</Application>
  <PresentationFormat>On-screen Show (4:3)</PresentationFormat>
  <Paragraphs>102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 2</vt:lpstr>
      <vt:lpstr>Flow</vt:lpstr>
      <vt:lpstr>Quantitative Methods Transformation of Formulae   </vt:lpstr>
      <vt:lpstr>Transformation of Formulae</vt:lpstr>
      <vt:lpstr>Transformation of Formulae</vt:lpstr>
      <vt:lpstr>Transformation of Formulae Square </vt:lpstr>
      <vt:lpstr>Transformation of Formulae Triangle  </vt:lpstr>
      <vt:lpstr>Transformation of Formulae Circle </vt:lpstr>
      <vt:lpstr>Transformation of Formulae Circle </vt:lpstr>
    </vt:vector>
  </TitlesOfParts>
  <Company>DIT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Cabinet-Making</dc:title>
  <dc:creator>Jennifer Byrne</dc:creator>
  <cp:lastModifiedBy>Jennifer</cp:lastModifiedBy>
  <cp:revision>85</cp:revision>
  <cp:lastPrinted>2020-09-29T10:33:36Z</cp:lastPrinted>
  <dcterms:created xsi:type="dcterms:W3CDTF">2007-01-25T21:43:12Z</dcterms:created>
  <dcterms:modified xsi:type="dcterms:W3CDTF">2021-01-13T11:53:08Z</dcterms:modified>
  <cp:contentStatus/>
</cp:coreProperties>
</file>