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80" r:id="rId4"/>
    <p:sldId id="297" r:id="rId5"/>
    <p:sldId id="271" r:id="rId6"/>
    <p:sldId id="277" r:id="rId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1/13/2021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13/01/2021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Areas 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A080608-ED29-4298-89BD-8EB57A9E8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397" y="221456"/>
            <a:ext cx="4629150" cy="669131"/>
          </a:xfrm>
        </p:spPr>
        <p:txBody>
          <a:bodyPr/>
          <a:lstStyle/>
          <a:p>
            <a:r>
              <a:rPr lang="en-IE" altLang="en-US" dirty="0"/>
              <a:t>Areas </a:t>
            </a:r>
          </a:p>
        </p:txBody>
      </p:sp>
      <p:sp>
        <p:nvSpPr>
          <p:cNvPr id="6147" name="TextBox 15">
            <a:extLst>
              <a:ext uri="{FF2B5EF4-FFF2-40B4-BE49-F238E27FC236}">
                <a16:creationId xmlns:a16="http://schemas.microsoft.com/office/drawing/2014/main" id="{985F7CF5-04C4-40C3-A0CF-EEF17984E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3" y="1419135"/>
            <a:ext cx="583264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Square   Length  x  Width  =  Area </a:t>
            </a:r>
          </a:p>
          <a:p>
            <a:pPr eaLnBrk="1" hangingPunct="1"/>
            <a:r>
              <a:rPr lang="en-IE" altLang="en-US" sz="2000" dirty="0"/>
              <a:t>	 4 x 4 = 16m²</a:t>
            </a:r>
          </a:p>
          <a:p>
            <a:pPr eaLnBrk="1" hangingPunct="1"/>
            <a:r>
              <a:rPr lang="en-IE" altLang="en-US" sz="2000" dirty="0"/>
              <a:t>	 </a:t>
            </a:r>
          </a:p>
        </p:txBody>
      </p:sp>
      <p:sp>
        <p:nvSpPr>
          <p:cNvPr id="6148" name="Rectangle 16">
            <a:extLst>
              <a:ext uri="{FF2B5EF4-FFF2-40B4-BE49-F238E27FC236}">
                <a16:creationId xmlns:a16="http://schemas.microsoft.com/office/drawing/2014/main" id="{1A246808-47EE-496A-AA37-017484449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3" y="2496276"/>
            <a:ext cx="626231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Rectangle   Length  x Width  = Area</a:t>
            </a:r>
          </a:p>
          <a:p>
            <a:pPr eaLnBrk="1" hangingPunct="1"/>
            <a:r>
              <a:rPr lang="en-IE" altLang="en-US" sz="2000" dirty="0"/>
              <a:t>	6 x 3 = 18m² </a:t>
            </a:r>
          </a:p>
        </p:txBody>
      </p:sp>
      <p:sp>
        <p:nvSpPr>
          <p:cNvPr id="6154" name="TextBox 31">
            <a:extLst>
              <a:ext uri="{FF2B5EF4-FFF2-40B4-BE49-F238E27FC236}">
                <a16:creationId xmlns:a16="http://schemas.microsoft.com/office/drawing/2014/main" id="{5573FF67-A896-4A8C-8057-5388D1369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3" y="3625066"/>
            <a:ext cx="66967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Triangle  ½ Base x Perp. Height =  Area </a:t>
            </a:r>
          </a:p>
          <a:p>
            <a:pPr eaLnBrk="1" hangingPunct="1"/>
            <a:r>
              <a:rPr lang="en-IE" altLang="en-US" sz="2000" dirty="0"/>
              <a:t>            ½ (4m x 5m) = 10m²</a:t>
            </a:r>
          </a:p>
        </p:txBody>
      </p:sp>
      <p:sp>
        <p:nvSpPr>
          <p:cNvPr id="6157" name="TextBox 36">
            <a:extLst>
              <a:ext uri="{FF2B5EF4-FFF2-40B4-BE49-F238E27FC236}">
                <a16:creationId xmlns:a16="http://schemas.microsoft.com/office/drawing/2014/main" id="{82A5D2FA-93BC-4FE0-9777-731B472CA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6423" y="4974042"/>
            <a:ext cx="669674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Circle   </a:t>
            </a:r>
            <a:r>
              <a:rPr lang="el-GR" altLang="en-US" sz="2000" dirty="0"/>
              <a:t>Π</a:t>
            </a:r>
            <a:r>
              <a:rPr lang="en-IE" altLang="en-US" sz="2000" dirty="0"/>
              <a:t>r² = Area</a:t>
            </a:r>
          </a:p>
          <a:p>
            <a:pPr eaLnBrk="1" hangingPunct="1"/>
            <a:r>
              <a:rPr lang="en-IE" altLang="en-US" sz="2000" dirty="0"/>
              <a:t>3.14 x 3 x 3 = 28.27 m²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r>
              <a:rPr lang="en-IE" altLang="en-US" sz="2000" dirty="0"/>
              <a:t>Ø  = diameter     r = radius    </a:t>
            </a:r>
          </a:p>
          <a:p>
            <a:pPr eaLnBrk="1" hangingPunct="1"/>
            <a:endParaRPr lang="en-IE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AEF22-61C1-4CB6-A38C-AF557D2FA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13" y="2214520"/>
            <a:ext cx="1546578" cy="10156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6435988-D6D3-449B-9941-2E7E9026B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97" y="4987360"/>
            <a:ext cx="1431735" cy="1649184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0D9035-2620-4C32-8609-A39FCACA5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B08EAFE-18C9-4630-8054-A390EAC46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20AC61-2860-4010-8F73-6A07614DC1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943" y="1127406"/>
            <a:ext cx="1360894" cy="1130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A70825-DB82-43E5-B2A9-A0EFB49874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600" y="3352239"/>
            <a:ext cx="1243237" cy="11442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8" grpId="0"/>
      <p:bldP spid="6154" grpId="0"/>
      <p:bldP spid="61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4">
            <a:extLst>
              <a:ext uri="{FF2B5EF4-FFF2-40B4-BE49-F238E27FC236}">
                <a16:creationId xmlns:a16="http://schemas.microsoft.com/office/drawing/2014/main" id="{0B14C2CB-202C-4C4B-8303-25F85BE42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88" y="1431132"/>
            <a:ext cx="3550444" cy="2450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31008A1D-8DA4-4A31-A75A-3F7908231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713" y="292991"/>
            <a:ext cx="4629150" cy="507206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Parts of a Circle  </a:t>
            </a:r>
          </a:p>
        </p:txBody>
      </p:sp>
      <p:sp>
        <p:nvSpPr>
          <p:cNvPr id="3075" name="Content Placeholder 5">
            <a:extLst>
              <a:ext uri="{FF2B5EF4-FFF2-40B4-BE49-F238E27FC236}">
                <a16:creationId xmlns:a16="http://schemas.microsoft.com/office/drawing/2014/main" id="{181164E9-DD5F-4AD3-BD16-A62CB3C20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728662"/>
            <a:ext cx="8669783" cy="5778104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IE" altLang="en-US" sz="600" dirty="0"/>
          </a:p>
          <a:p>
            <a:pPr eaLnBrk="1" hangingPunct="1"/>
            <a:r>
              <a:rPr lang="en-IE" altLang="en-US" sz="1800" dirty="0"/>
              <a:t>A circle is a plane figure that has one continuous line called its </a:t>
            </a:r>
            <a:r>
              <a:rPr lang="en-IE" altLang="en-US" sz="1800" dirty="0">
                <a:solidFill>
                  <a:srgbClr val="7030A0"/>
                </a:solidFill>
              </a:rPr>
              <a:t>Circumference</a:t>
            </a:r>
            <a:r>
              <a:rPr lang="en-IE" altLang="en-US" sz="1800" dirty="0"/>
              <a:t>.</a:t>
            </a:r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18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1800" dirty="0"/>
          </a:p>
          <a:p>
            <a:pPr eaLnBrk="1" hangingPunct="1"/>
            <a:r>
              <a:rPr lang="en-IE" altLang="en-US" sz="1800" dirty="0"/>
              <a:t>A straight line that touches the circumference in two places is called a</a:t>
            </a:r>
            <a:r>
              <a:rPr lang="en-IE" altLang="en-US" sz="1800" dirty="0">
                <a:solidFill>
                  <a:srgbClr val="7030A0"/>
                </a:solidFill>
              </a:rPr>
              <a:t> Chord</a:t>
            </a:r>
            <a:r>
              <a:rPr lang="en-IE" altLang="en-US" sz="1800" dirty="0"/>
              <a:t>.</a:t>
            </a:r>
          </a:p>
          <a:p>
            <a:pPr eaLnBrk="1" hangingPunct="1"/>
            <a:r>
              <a:rPr lang="en-IE" altLang="en-US" sz="1800" dirty="0"/>
              <a:t>The longest chord in a circle is the </a:t>
            </a:r>
            <a:r>
              <a:rPr lang="en-IE" altLang="en-US" sz="1800" dirty="0">
                <a:solidFill>
                  <a:srgbClr val="7030A0"/>
                </a:solidFill>
              </a:rPr>
              <a:t>Diameter</a:t>
            </a:r>
            <a:r>
              <a:rPr lang="en-IE" altLang="en-US" sz="1800" dirty="0"/>
              <a:t>.</a:t>
            </a:r>
          </a:p>
          <a:p>
            <a:pPr eaLnBrk="1" hangingPunct="1"/>
            <a:r>
              <a:rPr lang="en-IE" altLang="en-US" sz="1800" dirty="0"/>
              <a:t>The  Diameter crosses the circles centre point.</a:t>
            </a:r>
          </a:p>
          <a:p>
            <a:pPr eaLnBrk="1" hangingPunct="1"/>
            <a:r>
              <a:rPr lang="en-IE" altLang="en-US" sz="1800" dirty="0"/>
              <a:t>The </a:t>
            </a:r>
            <a:r>
              <a:rPr lang="en-IE" altLang="en-US" sz="1800" dirty="0">
                <a:solidFill>
                  <a:srgbClr val="7030A0"/>
                </a:solidFill>
              </a:rPr>
              <a:t>Radius</a:t>
            </a:r>
            <a:r>
              <a:rPr lang="en-IE" altLang="en-US" sz="1800" dirty="0"/>
              <a:t> is the distance from the centre point to the circumference. </a:t>
            </a:r>
          </a:p>
          <a:p>
            <a:pPr eaLnBrk="1" hangingPunct="1"/>
            <a:r>
              <a:rPr lang="en-IE" altLang="en-US" sz="1800" dirty="0"/>
              <a:t>Formula for Perimeter of Circle is 2</a:t>
            </a:r>
            <a:r>
              <a:rPr lang="el-GR" altLang="en-US" sz="1800" dirty="0"/>
              <a:t>Π</a:t>
            </a:r>
            <a:r>
              <a:rPr lang="en-IE" altLang="en-US" sz="1800" dirty="0"/>
              <a:t>r.</a:t>
            </a:r>
          </a:p>
          <a:p>
            <a:pPr eaLnBrk="1" hangingPunct="1"/>
            <a:r>
              <a:rPr lang="en-IE" altLang="en-US" sz="1800" dirty="0"/>
              <a:t>Formula for Area of circle is </a:t>
            </a:r>
            <a:r>
              <a:rPr lang="el-GR" altLang="en-US" sz="1800" dirty="0"/>
              <a:t>Π</a:t>
            </a:r>
            <a:r>
              <a:rPr lang="en-IE" altLang="en-US" sz="1800" dirty="0"/>
              <a:t>r²</a:t>
            </a:r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29186F-2AAE-44CC-99FE-A6ED34B3B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58F368-5CE6-42AF-8026-53FB3158F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1EEAA62-2E1D-4E89-9036-8AF400DD0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51234"/>
            <a:ext cx="4629150" cy="507206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Parts of a Circle  </a:t>
            </a:r>
          </a:p>
        </p:txBody>
      </p:sp>
      <p:sp>
        <p:nvSpPr>
          <p:cNvPr id="3075" name="Content Placeholder 5">
            <a:extLst>
              <a:ext uri="{FF2B5EF4-FFF2-40B4-BE49-F238E27FC236}">
                <a16:creationId xmlns:a16="http://schemas.microsoft.com/office/drawing/2014/main" id="{DCF51775-DD8A-4725-8F61-AD85290E3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728662"/>
            <a:ext cx="8496944" cy="5778104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IE" altLang="en-US" sz="600" dirty="0"/>
          </a:p>
          <a:p>
            <a:pPr eaLnBrk="1" hangingPunct="1"/>
            <a:r>
              <a:rPr lang="en-IE" altLang="en-US" sz="1800" dirty="0"/>
              <a:t>The area between a chord and the circumference is called a </a:t>
            </a:r>
            <a:r>
              <a:rPr lang="en-IE" altLang="en-US" sz="1800" dirty="0">
                <a:solidFill>
                  <a:srgbClr val="7030A0"/>
                </a:solidFill>
              </a:rPr>
              <a:t>Segment</a:t>
            </a:r>
            <a:r>
              <a:rPr lang="en-IE" altLang="en-US" sz="1800" dirty="0"/>
              <a:t>.</a:t>
            </a:r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r>
              <a:rPr lang="en-IE" altLang="en-US" sz="1800" dirty="0"/>
              <a:t>The area between two radii is called a </a:t>
            </a:r>
            <a:r>
              <a:rPr lang="en-IE" altLang="en-US" sz="1800" dirty="0">
                <a:solidFill>
                  <a:srgbClr val="7030A0"/>
                </a:solidFill>
              </a:rPr>
              <a:t>Sector.</a:t>
            </a:r>
          </a:p>
          <a:p>
            <a:pPr eaLnBrk="1" hangingPunct="1"/>
            <a:r>
              <a:rPr lang="en-IE" altLang="en-US" sz="1800" dirty="0"/>
              <a:t>A section of the circumference is called an </a:t>
            </a:r>
            <a:r>
              <a:rPr lang="en-IE" altLang="en-US" sz="1800" dirty="0">
                <a:solidFill>
                  <a:srgbClr val="7030A0"/>
                </a:solidFill>
              </a:rPr>
              <a:t>Arc.</a:t>
            </a:r>
            <a:endParaRPr lang="en-IE" altLang="en-US" sz="1800" dirty="0"/>
          </a:p>
          <a:p>
            <a:pPr eaLnBrk="1" hangingPunct="1"/>
            <a:r>
              <a:rPr lang="en-IE" altLang="en-US" sz="1800" dirty="0"/>
              <a:t>A quarter of a circle is called a </a:t>
            </a:r>
            <a:r>
              <a:rPr lang="en-IE" altLang="en-US" sz="1800" dirty="0">
                <a:solidFill>
                  <a:srgbClr val="7030A0"/>
                </a:solidFill>
              </a:rPr>
              <a:t>Quadrant.</a:t>
            </a:r>
          </a:p>
          <a:p>
            <a:pPr eaLnBrk="1" hangingPunct="1"/>
            <a:r>
              <a:rPr lang="en-IE" altLang="en-US" sz="1800" dirty="0"/>
              <a:t>Half of a circle is called a </a:t>
            </a:r>
            <a:r>
              <a:rPr lang="en-IE" altLang="en-US" sz="1800" dirty="0">
                <a:solidFill>
                  <a:srgbClr val="7030A0"/>
                </a:solidFill>
              </a:rPr>
              <a:t>Semicircle. </a:t>
            </a:r>
          </a:p>
          <a:p>
            <a:pPr eaLnBrk="1" hangingPunct="1"/>
            <a:r>
              <a:rPr lang="en-IE" altLang="en-US" sz="1800" dirty="0"/>
              <a:t>Formula for these shapes are in the log book.</a:t>
            </a:r>
          </a:p>
          <a:p>
            <a:pPr eaLnBrk="1" hangingPunct="1"/>
            <a:endParaRPr lang="en-IE" altLang="en-US" sz="1800" dirty="0"/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F0F2D56D-A11F-4570-9996-E5C5E46A5B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982" y="1538288"/>
            <a:ext cx="3464719" cy="2235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0A152E-8F5E-4024-AB6A-B8F67E7BA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11941B-A550-4E81-853D-AA2EBB6D0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0">
            <a:extLst>
              <a:ext uri="{FF2B5EF4-FFF2-40B4-BE49-F238E27FC236}">
                <a16:creationId xmlns:a16="http://schemas.microsoft.com/office/drawing/2014/main" id="{0367C848-E587-4239-8169-515FDF7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447674"/>
            <a:ext cx="4629150" cy="238125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Area Sheet 1</a:t>
            </a:r>
          </a:p>
        </p:txBody>
      </p:sp>
      <p:sp>
        <p:nvSpPr>
          <p:cNvPr id="4099" name="Content Placeholder 11">
            <a:extLst>
              <a:ext uri="{FF2B5EF4-FFF2-40B4-BE49-F238E27FC236}">
                <a16:creationId xmlns:a16="http://schemas.microsoft.com/office/drawing/2014/main" id="{C80CE80A-52AC-48B1-AEE0-9BD7E6D5D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764704"/>
            <a:ext cx="6707063" cy="6291263"/>
          </a:xfrm>
        </p:spPr>
        <p:txBody>
          <a:bodyPr/>
          <a:lstStyle/>
          <a:p>
            <a:pPr eaLnBrk="1" hangingPunct="1"/>
            <a:r>
              <a:rPr lang="en-IE" altLang="en-US" sz="2000" dirty="0">
                <a:latin typeface="+mj-lt"/>
              </a:rPr>
              <a:t>Find the area of the following Squares: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1  	Side    32m	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2    	Side    14m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3	Side    21m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Find the area of the following Rectangles: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1	 Length  4.71m   width 2.1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2 	 Length  6.23m   width 3m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3	 Length  4.25m   width 1.05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Find the area of the following Triangles: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1	Base 6 		Perp. Height 4.12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2	Base 3 		Perp. Height 5.05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3	Base 4 		Perp. Height 3.31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Find the area of the following  Circles: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1 	Diameter  =  12m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2	Radius = 8.21m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3	Diameter = 42m</a:t>
            </a:r>
          </a:p>
          <a:p>
            <a:pPr eaLnBrk="1" hangingPunct="1"/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EC641F-97E2-4F71-A477-84775913A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987821-4609-426C-842C-14758774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0">
            <a:extLst>
              <a:ext uri="{FF2B5EF4-FFF2-40B4-BE49-F238E27FC236}">
                <a16:creationId xmlns:a16="http://schemas.microsoft.com/office/drawing/2014/main" id="{6C2948C7-FBEF-4D6E-B866-861C6D687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30" y="548680"/>
            <a:ext cx="4629150" cy="238125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Area Sheet 1 Answers </a:t>
            </a:r>
          </a:p>
        </p:txBody>
      </p:sp>
      <p:sp>
        <p:nvSpPr>
          <p:cNvPr id="5123" name="Content Placeholder 11">
            <a:extLst>
              <a:ext uri="{FF2B5EF4-FFF2-40B4-BE49-F238E27FC236}">
                <a16:creationId xmlns:a16="http://schemas.microsoft.com/office/drawing/2014/main" id="{0FAFE53B-B739-47BF-AF0B-73410F4F0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333" y="883742"/>
            <a:ext cx="6707063" cy="5472608"/>
          </a:xfrm>
        </p:spPr>
        <p:txBody>
          <a:bodyPr/>
          <a:lstStyle/>
          <a:p>
            <a:pPr eaLnBrk="1" hangingPunct="1"/>
            <a:r>
              <a:rPr lang="en-IE" altLang="en-US" sz="1800" dirty="0">
                <a:latin typeface="+mj-lt"/>
              </a:rPr>
              <a:t>Find the area of the following Squares: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1  	32 x 32 =  1024m²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2    	14 x 14 = 196m²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3	21 x 21 = 441 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Find the area of the following Rectangles: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1	 4.71m x 2.1 = 9.891m²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2 	 6.23m x 3m = 18.69m²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3	 4.25m x 1.05 = 4.463 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Find the area of the following Triangles: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1	½(6  x 4.12) = 12.36m²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2	½ (3 x 5.05) = 7.57m²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3	½ (4  x 3.31) = 6.62m²</a:t>
            </a:r>
            <a:endParaRPr lang="en-IE" altLang="en-US" sz="1800" dirty="0"/>
          </a:p>
          <a:p>
            <a:pPr eaLnBrk="1" hangingPunct="1"/>
            <a:r>
              <a:rPr lang="en-IE" altLang="en-US" sz="1800" dirty="0"/>
              <a:t>Find the area of the following  Circles:</a:t>
            </a:r>
          </a:p>
          <a:p>
            <a:pPr eaLnBrk="1" hangingPunct="1"/>
            <a:r>
              <a:rPr lang="en-IE" altLang="en-US" sz="1800" dirty="0"/>
              <a:t>1 	3.14 x 6 x 6 = 113.04m²</a:t>
            </a:r>
          </a:p>
          <a:p>
            <a:pPr eaLnBrk="1" hangingPunct="1"/>
            <a:r>
              <a:rPr lang="en-IE" altLang="en-US" sz="1800" dirty="0"/>
              <a:t>2	3.14 x 8.21 x 8.21 = 211.64m²</a:t>
            </a:r>
          </a:p>
          <a:p>
            <a:pPr eaLnBrk="1" hangingPunct="1"/>
            <a:r>
              <a:rPr lang="en-IE" altLang="en-US" sz="1800" dirty="0"/>
              <a:t>3	3.14 x 21 x 21 = 1384.74m²</a:t>
            </a:r>
          </a:p>
          <a:p>
            <a:pPr eaLnBrk="1" hangingPunct="1"/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A48362E-5E37-49B4-8BD4-71EBBF7ED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6C41EE-78E9-4D69-8BB6-D8F4E6814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527</TotalTime>
  <Words>503</Words>
  <Application>Microsoft Office PowerPoint</Application>
  <PresentationFormat>On-screen Show (4:3)</PresentationFormat>
  <Paragraphs>94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Constantia</vt:lpstr>
      <vt:lpstr>Times New Roman</vt:lpstr>
      <vt:lpstr>Wingdings 2</vt:lpstr>
      <vt:lpstr>Flow</vt:lpstr>
      <vt:lpstr>Quantitative Methods Areas   </vt:lpstr>
      <vt:lpstr>Areas </vt:lpstr>
      <vt:lpstr>Parts of a Circle  </vt:lpstr>
      <vt:lpstr>Parts of a Circle  </vt:lpstr>
      <vt:lpstr>Area Sheet 1</vt:lpstr>
      <vt:lpstr>Area Sheet 1 Answers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</cp:lastModifiedBy>
  <cp:revision>75</cp:revision>
  <cp:lastPrinted>2020-09-29T10:33:36Z</cp:lastPrinted>
  <dcterms:created xsi:type="dcterms:W3CDTF">2007-01-25T21:43:12Z</dcterms:created>
  <dcterms:modified xsi:type="dcterms:W3CDTF">2021-01-13T10:53:50Z</dcterms:modified>
  <cp:contentStatus/>
</cp:coreProperties>
</file>