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2/10/2021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10/02/2021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Percentages  Differences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percentage difference:</a:t>
            </a:r>
          </a:p>
          <a:p>
            <a:r>
              <a:rPr lang="en-IE" altLang="en-US" sz="2200" dirty="0">
                <a:solidFill>
                  <a:srgbClr val="FF0000"/>
                </a:solidFill>
              </a:rPr>
              <a:t>Divide by what you have and multiply by what you want  </a:t>
            </a:r>
          </a:p>
          <a:p>
            <a:r>
              <a:rPr lang="en-IE" altLang="en-US" sz="2200" dirty="0"/>
              <a:t>Eg : if 45% of the cost of a chair is €90.    What is the total cost?</a:t>
            </a:r>
          </a:p>
          <a:p>
            <a:r>
              <a:rPr lang="en-IE" altLang="en-US" sz="2200" u="sng" dirty="0"/>
              <a:t>90</a:t>
            </a:r>
            <a:r>
              <a:rPr lang="en-IE" altLang="en-US" sz="2200" dirty="0"/>
              <a:t>  x  </a:t>
            </a:r>
            <a:r>
              <a:rPr lang="en-IE" altLang="en-US" sz="2200" u="sng" dirty="0"/>
              <a:t>100</a:t>
            </a:r>
            <a:r>
              <a:rPr lang="en-IE" altLang="en-US" sz="2200" dirty="0"/>
              <a:t>  =  €200	or    90 ÷ 45 x 100 = €200                                    45         1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Example 1</a:t>
            </a:r>
            <a:r>
              <a:rPr lang="en-IE" altLang="en-US" sz="2200" dirty="0"/>
              <a:t>	If 70% is €3150    what is 100% </a:t>
            </a:r>
          </a:p>
          <a:p>
            <a:r>
              <a:rPr lang="en-IE" altLang="en-US" sz="2200" dirty="0"/>
              <a:t>3150 ÷ 70 = 45</a:t>
            </a:r>
          </a:p>
          <a:p>
            <a:r>
              <a:rPr lang="en-IE" altLang="en-US" sz="2200" dirty="0"/>
              <a:t>45 x 100 = €4500</a:t>
            </a:r>
          </a:p>
          <a:p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Example 2  </a:t>
            </a:r>
            <a:r>
              <a:rPr lang="en-IE" altLang="en-US" sz="2200" dirty="0"/>
              <a:t>If 64% = €96  what is 38%</a:t>
            </a:r>
          </a:p>
          <a:p>
            <a:r>
              <a:rPr lang="en-IE" altLang="en-US" sz="2200" dirty="0"/>
              <a:t>96 ÷ 64 = 1.5</a:t>
            </a:r>
          </a:p>
          <a:p>
            <a:r>
              <a:rPr lang="en-IE" altLang="en-US" sz="2200" dirty="0"/>
              <a:t>1.5 x 38 = €57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percentage difference:</a:t>
            </a:r>
          </a:p>
          <a:p>
            <a:r>
              <a:rPr lang="en-IE" altLang="en-US" sz="2200" dirty="0">
                <a:solidFill>
                  <a:srgbClr val="FF0000"/>
                </a:solidFill>
              </a:rPr>
              <a:t>Divide by what you have and multiply by what you want  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Example 3 </a:t>
            </a:r>
            <a:r>
              <a:rPr lang="en-IE" altLang="en-US" sz="2200" dirty="0"/>
              <a:t>  	If  326.25 includes 45%  what is 100%</a:t>
            </a:r>
          </a:p>
          <a:p>
            <a:r>
              <a:rPr lang="en-IE" altLang="en-US" sz="2200" dirty="0"/>
              <a:t>326.25 ÷ 145 = 2.25</a:t>
            </a:r>
          </a:p>
          <a:p>
            <a:r>
              <a:rPr lang="en-IE" altLang="en-US" sz="2200" dirty="0"/>
              <a:t>2.25 x 100 = €225 </a:t>
            </a:r>
          </a:p>
          <a:p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Example 4	</a:t>
            </a:r>
            <a:r>
              <a:rPr lang="en-US" altLang="en-US" sz="2200" dirty="0"/>
              <a:t>If I bought a table for x amount and sold it for €552 making a profit of 20%. What price did I pay for the table. </a:t>
            </a:r>
          </a:p>
          <a:p>
            <a:r>
              <a:rPr lang="en-IE" altLang="en-US" sz="2200" b="1" dirty="0"/>
              <a:t>Table  : 	 552 = 120%</a:t>
            </a:r>
            <a:endParaRPr lang="en-IE" altLang="en-US" sz="2200" dirty="0"/>
          </a:p>
          <a:p>
            <a:r>
              <a:rPr lang="en-IE" altLang="en-US" sz="2200" dirty="0"/>
              <a:t>552 ÷ 120 = 4.6 	            </a:t>
            </a:r>
            <a:r>
              <a:rPr lang="en-IE" altLang="en-US" sz="2200" b="1" dirty="0"/>
              <a:t>divide by 120 to find 1%</a:t>
            </a:r>
            <a:endParaRPr lang="en-IE" altLang="en-US" sz="2200" dirty="0"/>
          </a:p>
          <a:p>
            <a:r>
              <a:rPr lang="en-IE" altLang="en-US" sz="2200" dirty="0"/>
              <a:t>4.6 x 100 = €460</a:t>
            </a:r>
            <a:r>
              <a:rPr lang="en-US" altLang="en-US" sz="2200" b="1" dirty="0"/>
              <a:t> 	            multiply by 100 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</a:t>
            </a:r>
          </a:p>
        </p:txBody>
      </p:sp>
    </p:spTree>
    <p:extLst>
      <p:ext uri="{BB962C8B-B14F-4D97-AF65-F5344CB8AC3E}">
        <p14:creationId xmlns:p14="http://schemas.microsoft.com/office/powerpoint/2010/main" val="2856199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 Q5. </a:t>
            </a:r>
            <a:r>
              <a:rPr lang="en-IE" altLang="en-US" sz="2200" dirty="0">
                <a:cs typeface="Times New Roman" panose="02020603050405020304" pitchFamily="18" charset="0"/>
              </a:rPr>
              <a:t>If a Dealer bought a Van for €6500 and sold it for €7800 what percentage profit did he make.</a:t>
            </a:r>
          </a:p>
          <a:p>
            <a:r>
              <a:rPr lang="en-IE" altLang="en-US" sz="2200" dirty="0"/>
              <a:t>7800 – 6500 = 1300	       	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1300 ÷ 6500 (0.2)  x 100 = 20%	</a:t>
            </a:r>
            <a:r>
              <a:rPr lang="en-IE" altLang="en-US" sz="2200" b="1" dirty="0"/>
              <a:t>profit</a:t>
            </a:r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6500 + 20% (1300) = €7800</a:t>
            </a:r>
          </a:p>
          <a:p>
            <a:endParaRPr lang="en-IE" altLang="en-US" sz="2200" dirty="0"/>
          </a:p>
          <a:p>
            <a:r>
              <a:rPr lang="en-IE" altLang="en-US" sz="2200" b="1" dirty="0">
                <a:cs typeface="Times New Roman" panose="02020603050405020304" pitchFamily="18" charset="0"/>
              </a:rPr>
              <a:t>Q6. </a:t>
            </a:r>
            <a:r>
              <a:rPr lang="en-IE" altLang="en-US" sz="2200" dirty="0">
                <a:cs typeface="Times New Roman" panose="02020603050405020304" pitchFamily="18" charset="0"/>
              </a:rPr>
              <a:t>If a mistake in pricing resulted in windows costing €1250 being sold at €1125 calculate the percentage loss</a:t>
            </a:r>
            <a:endParaRPr lang="en-IE" altLang="en-US" sz="2200" b="1" dirty="0">
              <a:cs typeface="Times New Roman" panose="02020603050405020304" pitchFamily="18" charset="0"/>
            </a:endParaRPr>
          </a:p>
          <a:p>
            <a:r>
              <a:rPr lang="en-IE" altLang="en-US" sz="2200" dirty="0"/>
              <a:t>1250 – 1125 = 125		       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125 ÷ 1250  (0.1)  x 100 = 10%	</a:t>
            </a:r>
            <a:r>
              <a:rPr lang="en-IE" altLang="en-US" sz="2200" b="1" dirty="0"/>
              <a:t>loss</a:t>
            </a:r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1250 – 10%  (125) = €1125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 Questions</a:t>
            </a:r>
          </a:p>
        </p:txBody>
      </p:sp>
    </p:spTree>
    <p:extLst>
      <p:ext uri="{BB962C8B-B14F-4D97-AF65-F5344CB8AC3E}">
        <p14:creationId xmlns:p14="http://schemas.microsoft.com/office/powerpoint/2010/main" val="193271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Q</a:t>
            </a:r>
            <a:r>
              <a:rPr lang="en-IE" altLang="en-US" sz="2200" b="1" dirty="0"/>
              <a:t>7. </a:t>
            </a:r>
            <a:r>
              <a:rPr lang="en-IE" altLang="en-US" sz="2200" dirty="0"/>
              <a:t>If a door and frame costs €420 to make and is sold for €525 calculate the percentage profit        </a:t>
            </a:r>
          </a:p>
          <a:p>
            <a:r>
              <a:rPr lang="en-IE" altLang="en-US" sz="2200" dirty="0"/>
              <a:t>525 – 420 = 105		              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105 ÷ 420 (0.25)  x 100 = 25%		</a:t>
            </a:r>
            <a:r>
              <a:rPr lang="en-IE" altLang="en-US" sz="2200" b="1" dirty="0"/>
              <a:t>profit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420 + 25% (105) = €525 </a:t>
            </a:r>
          </a:p>
          <a:p>
            <a:endParaRPr lang="en-IE" altLang="en-US" sz="2200" dirty="0"/>
          </a:p>
          <a:p>
            <a:r>
              <a:rPr lang="en-IE" altLang="en-US" sz="2200" b="1" dirty="0">
                <a:cs typeface="Times New Roman" panose="02020603050405020304" pitchFamily="18" charset="0"/>
              </a:rPr>
              <a:t> Q8. </a:t>
            </a:r>
            <a:r>
              <a:rPr lang="en-IE" altLang="en-US" sz="2200" dirty="0">
                <a:cs typeface="Times New Roman" panose="02020603050405020304" pitchFamily="18" charset="0"/>
              </a:rPr>
              <a:t>A Contractor priced a job at €97,500. The cost of the job on completion was €105,300 . Calculate the percentage loss</a:t>
            </a:r>
          </a:p>
          <a:p>
            <a:r>
              <a:rPr lang="en-IE" altLang="en-US" sz="2200" dirty="0"/>
              <a:t>105,300 – 97,500 = 7800	       	 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7,800 ÷ 97,500 (0.08)  x 100 = 8%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97,500 + 8% (7800) = €7800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 Questions</a:t>
            </a:r>
          </a:p>
        </p:txBody>
      </p:sp>
    </p:spTree>
    <p:extLst>
      <p:ext uri="{BB962C8B-B14F-4D97-AF65-F5344CB8AC3E}">
        <p14:creationId xmlns:p14="http://schemas.microsoft.com/office/powerpoint/2010/main" val="220985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Q4</a:t>
            </a:r>
            <a:r>
              <a:rPr lang="en-IE" altLang="en-US" sz="2200" b="1" dirty="0"/>
              <a:t>. </a:t>
            </a:r>
            <a:r>
              <a:rPr lang="en-US" sz="2200" dirty="0"/>
              <a:t>When soil is excavated its bulk volume increases. This is known as bulking. Calculate the total (increased) volume of soil allowing for bulking @ 25% when the calculated volume of the excavation is 52.8m³.</a:t>
            </a:r>
          </a:p>
          <a:p>
            <a:r>
              <a:rPr lang="en-US" sz="2200" dirty="0"/>
              <a:t>Q. 4 	52.8m³ x 1.25 = 66m³</a:t>
            </a:r>
          </a:p>
          <a:p>
            <a:r>
              <a:rPr lang="en-US" sz="2200" b="1" dirty="0"/>
              <a:t>Same as </a:t>
            </a:r>
          </a:p>
          <a:p>
            <a:r>
              <a:rPr lang="en-US" sz="2200" dirty="0"/>
              <a:t>52.8m³ + 25% = 66m³</a:t>
            </a:r>
          </a:p>
          <a:p>
            <a:endParaRPr lang="en-IE" dirty="0"/>
          </a:p>
          <a:p>
            <a:endParaRPr lang="en-IE" altLang="en-US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Questions Worksheet 3</a:t>
            </a:r>
          </a:p>
        </p:txBody>
      </p:sp>
    </p:spTree>
    <p:extLst>
      <p:ext uri="{BB962C8B-B14F-4D97-AF65-F5344CB8AC3E}">
        <p14:creationId xmlns:p14="http://schemas.microsoft.com/office/powerpoint/2010/main" val="86244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US" sz="2200" b="1" dirty="0"/>
              <a:t>Q 5.</a:t>
            </a:r>
            <a:r>
              <a:rPr lang="en-US" sz="2200" dirty="0"/>
              <a:t>	18 full truckloads of soil are excavated from a foundation trench. Calculate the volume of the trench when each truckload is an average of 24m³ (after bulking) and bulking of soil is estimated at 25%.</a:t>
            </a:r>
            <a:r>
              <a:rPr lang="en-IE" sz="2200" dirty="0"/>
              <a:t> </a:t>
            </a:r>
            <a:r>
              <a:rPr lang="en-US" sz="2200" dirty="0"/>
              <a:t> </a:t>
            </a:r>
            <a:endParaRPr lang="en-IE" sz="2200" dirty="0"/>
          </a:p>
          <a:p>
            <a:endParaRPr lang="en-IE" altLang="en-US" sz="2200" dirty="0"/>
          </a:p>
          <a:p>
            <a:r>
              <a:rPr lang="en-US" sz="2200" dirty="0"/>
              <a:t>Q. 5	18 x 24 = (432m³ / 125) x 100 = 345.6m³</a:t>
            </a:r>
          </a:p>
          <a:p>
            <a:r>
              <a:rPr lang="en-US" sz="2200" b="1" dirty="0"/>
              <a:t>Same as</a:t>
            </a:r>
          </a:p>
          <a:p>
            <a:r>
              <a:rPr lang="en-US" sz="2200" dirty="0"/>
              <a:t>24 = 125%  </a:t>
            </a:r>
          </a:p>
          <a:p>
            <a:r>
              <a:rPr lang="en-US" sz="2200" dirty="0"/>
              <a:t>24 ÷ 125 x 100 = 0.192 X 18 =345.6m³</a:t>
            </a:r>
          </a:p>
          <a:p>
            <a:r>
              <a:rPr lang="en-US" sz="2200" dirty="0"/>
              <a:t>24 ÷ 125 x 100 X 18= 345.6m³</a:t>
            </a:r>
          </a:p>
          <a:p>
            <a:endParaRPr lang="en-US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Questions Worksheet 3</a:t>
            </a:r>
          </a:p>
        </p:txBody>
      </p:sp>
    </p:spTree>
    <p:extLst>
      <p:ext uri="{BB962C8B-B14F-4D97-AF65-F5344CB8AC3E}">
        <p14:creationId xmlns:p14="http://schemas.microsoft.com/office/powerpoint/2010/main" val="2717825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US" sz="2200" b="1" dirty="0"/>
              <a:t>Q. 1</a:t>
            </a:r>
            <a:r>
              <a:rPr lang="en-US" sz="2200" dirty="0"/>
              <a:t> 	Calculate the area of the pitched roof shown (both sides) and determine the number of slates required if 1m² takes 13.3 slates. (Add 15% for eaves overhang, cutting and waste)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Q. 1 	9.5 x 4.2 x 2 = 79.8m²</a:t>
            </a:r>
            <a:endParaRPr lang="en-IE" sz="2200" dirty="0"/>
          </a:p>
          <a:p>
            <a:r>
              <a:rPr lang="en-US" sz="2200" dirty="0"/>
              <a:t>79.8 x 13.3 = 1061.34 slates</a:t>
            </a:r>
            <a:endParaRPr lang="en-IE" sz="2200" dirty="0"/>
          </a:p>
          <a:p>
            <a:r>
              <a:rPr lang="en-US" sz="2200" dirty="0"/>
              <a:t>1061.34 x 1.15 = 1220.541</a:t>
            </a:r>
            <a:endParaRPr lang="en-IE" sz="2200" dirty="0"/>
          </a:p>
          <a:p>
            <a:r>
              <a:rPr lang="en-US" sz="2200" b="1" dirty="0"/>
              <a:t>Ans = 1221 slates</a:t>
            </a:r>
          </a:p>
          <a:p>
            <a:r>
              <a:rPr lang="en-US" sz="2200" b="1" dirty="0"/>
              <a:t>0r</a:t>
            </a:r>
            <a:endParaRPr lang="en-IE" sz="2200" dirty="0"/>
          </a:p>
          <a:p>
            <a:r>
              <a:rPr lang="en-US" sz="2200" dirty="0"/>
              <a:t>9.5 x 4.2 x 2 = 79.8m²</a:t>
            </a:r>
            <a:endParaRPr lang="en-IE" sz="2200" dirty="0"/>
          </a:p>
          <a:p>
            <a:r>
              <a:rPr lang="en-US" sz="2200" dirty="0"/>
              <a:t>79.8 + 15% = 91.77m²</a:t>
            </a:r>
          </a:p>
          <a:p>
            <a:r>
              <a:rPr lang="en-US" sz="2200" dirty="0"/>
              <a:t>91.77 X 13.3 = 1220.541</a:t>
            </a:r>
          </a:p>
          <a:p>
            <a:r>
              <a:rPr lang="en-US" sz="2200" b="1" dirty="0"/>
              <a:t>Ans = 1221 slates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Questions Worksheet 3</a:t>
            </a:r>
          </a:p>
        </p:txBody>
      </p:sp>
      <p:pic>
        <p:nvPicPr>
          <p:cNvPr id="7" name="Picture 6" descr="A picture containing text, businesscard&#10;&#10;Description automatically generated">
            <a:extLst>
              <a:ext uri="{FF2B5EF4-FFF2-40B4-BE49-F238E27FC236}">
                <a16:creationId xmlns:a16="http://schemas.microsoft.com/office/drawing/2014/main" id="{975E52E9-E7BD-4129-AF92-43DCB8FE0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419" y="2408288"/>
            <a:ext cx="3352381" cy="3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4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b="1" dirty="0"/>
              <a:t>Q. 2  </a:t>
            </a:r>
            <a:r>
              <a:rPr lang="en-IE" sz="2200" dirty="0"/>
              <a:t>(a) Calculate the volume of concrete required to fill this rebated column</a:t>
            </a:r>
          </a:p>
          <a:p>
            <a:r>
              <a:rPr lang="en-IE" sz="2200" dirty="0"/>
              <a:t>(b) If concrete is charged at € 95 per m³ 		           Calculate the cost. (Apply VAT at 13.5%)</a:t>
            </a:r>
          </a:p>
          <a:p>
            <a:r>
              <a:rPr lang="en-US" sz="2200" dirty="0"/>
              <a:t>Q. 2	Volume = 3 x 0.5 x 0.5 = 0.75m</a:t>
            </a:r>
            <a:r>
              <a:rPr lang="en-IE" sz="2200" dirty="0"/>
              <a:t>³</a:t>
            </a:r>
          </a:p>
          <a:p>
            <a:r>
              <a:rPr lang="en-US" sz="2200" dirty="0"/>
              <a:t>	Less 3 x 0.2 x 0.2 =</a:t>
            </a:r>
            <a:r>
              <a:rPr lang="en-US" sz="2200" u="sng" dirty="0"/>
              <a:t> 0.12</a:t>
            </a:r>
            <a:endParaRPr lang="en-IE" sz="2200" dirty="0"/>
          </a:p>
          <a:p>
            <a:r>
              <a:rPr lang="en-US" sz="2200" dirty="0"/>
              <a:t>			     0.63 m</a:t>
            </a:r>
            <a:r>
              <a:rPr lang="en-IE" sz="2200" dirty="0"/>
              <a:t>³</a:t>
            </a:r>
          </a:p>
          <a:p>
            <a:r>
              <a:rPr lang="en-US" sz="2200" dirty="0"/>
              <a:t>		            x </a:t>
            </a:r>
            <a:r>
              <a:rPr lang="en-US" sz="2200" u="sng" dirty="0"/>
              <a:t>€95.00</a:t>
            </a:r>
            <a:endParaRPr lang="en-IE" sz="2200" dirty="0"/>
          </a:p>
          <a:p>
            <a:r>
              <a:rPr lang="en-US" sz="2200" dirty="0"/>
              <a:t>			 €59.85</a:t>
            </a:r>
            <a:endParaRPr lang="en-IE" sz="2200" dirty="0"/>
          </a:p>
          <a:p>
            <a:r>
              <a:rPr lang="en-US" sz="2200" dirty="0"/>
              <a:t>€59.85 x 1.135 = €67.92975</a:t>
            </a:r>
            <a:endParaRPr lang="en-IE" sz="2200" dirty="0"/>
          </a:p>
          <a:p>
            <a:r>
              <a:rPr lang="en-US" sz="2200" b="1" dirty="0"/>
              <a:t>Ans </a:t>
            </a:r>
            <a:r>
              <a:rPr lang="en-US" sz="2200" b="1"/>
              <a:t>= €67.93</a:t>
            </a:r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US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Questions Worksheet 3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33F33A7-F487-4B8A-A94D-263D2C016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9168" y="1859764"/>
            <a:ext cx="2516632" cy="431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4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856</TotalTime>
  <Words>849</Words>
  <Application>Microsoft Office PowerPoint</Application>
  <PresentationFormat>On-screen Show (4:3)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 2</vt:lpstr>
      <vt:lpstr>Flow</vt:lpstr>
      <vt:lpstr>Quantitative Methods Percentages  Differences </vt:lpstr>
      <vt:lpstr>Percentage Difference</vt:lpstr>
      <vt:lpstr>Percentage Difference</vt:lpstr>
      <vt:lpstr>Percentage Difference Questions</vt:lpstr>
      <vt:lpstr>Percentage Difference Questions</vt:lpstr>
      <vt:lpstr>Percentage Questions Worksheet 3</vt:lpstr>
      <vt:lpstr>Percentage Questions Worksheet 3</vt:lpstr>
      <vt:lpstr>Percentage Questions Worksheet 3</vt:lpstr>
      <vt:lpstr>Percentage Questions Worksheet 3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99</cp:revision>
  <cp:lastPrinted>2020-09-29T10:33:36Z</cp:lastPrinted>
  <dcterms:created xsi:type="dcterms:W3CDTF">2007-01-25T21:43:12Z</dcterms:created>
  <dcterms:modified xsi:type="dcterms:W3CDTF">2021-02-10T17:06:39Z</dcterms:modified>
  <cp:contentStatus/>
</cp:coreProperties>
</file>