
<file path=[Content_Types].xml><?xml version="1.0" encoding="utf-8"?>
<Types xmlns="http://schemas.openxmlformats.org/package/2006/content-types">
  <Default Extension="png" ContentType="image/png"/>
  <Default Extension="jpeg" ContentType="image/jpeg"/>
  <Default Extension="glb" ContentType="model/gltf.binary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2" r:id="rId3"/>
    <p:sldId id="273" r:id="rId4"/>
    <p:sldId id="274" r:id="rId5"/>
    <p:sldId id="275" r:id="rId6"/>
    <p:sldId id="276" r:id="rId7"/>
    <p:sldId id="278" r:id="rId8"/>
    <p:sldId id="279" r:id="rId9"/>
    <p:sldId id="280" r:id="rId10"/>
    <p:sldId id="281" r:id="rId11"/>
    <p:sldId id="283" r:id="rId12"/>
    <p:sldId id="282" r:id="rId13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86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2/17/2021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17/02/2021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05DC0-BA64-4B11-9D25-D8CBA0A0880E}" type="datetime1">
              <a:rPr lang="en-US" smtClean="0"/>
              <a:t>2/17/2021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90BB1-7CB3-42D8-A383-B786AD2D15EA}" type="datetime1">
              <a:rPr lang="en-US" smtClean="0"/>
              <a:t>2/17/2021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52DF1-F6A6-4894-A81F-5BE234E79C0C}" type="datetime1">
              <a:rPr lang="en-US" smtClean="0"/>
              <a:t>2/17/2021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0E83E-DE49-4AB6-A0AD-DDE2BF2298EC}" type="datetime1">
              <a:rPr lang="en-US" smtClean="0"/>
              <a:t>2/17/2021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FE010-824F-45F8-BAC0-63DE15C0C99B}" type="datetime1">
              <a:rPr lang="en-US" smtClean="0"/>
              <a:t>2/17/2021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B069A-9005-40F4-8F47-841A74D3C735}" type="datetime1">
              <a:rPr lang="en-US" smtClean="0"/>
              <a:t>2/17/2021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71928-7E96-44FC-9803-9BDCDDB4E165}" type="datetime1">
              <a:rPr lang="en-US" smtClean="0"/>
              <a:t>2/17/2021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85F35-CA42-4D0F-86D2-C2D298C9A20B}" type="datetime1">
              <a:rPr lang="en-US" smtClean="0"/>
              <a:t>2/17/2021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DC2FD-AD45-42F6-AAA4-2B18BC5A0FB7}" type="datetime1">
              <a:rPr lang="en-US" smtClean="0"/>
              <a:t>2/17/2021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DE156-E6B5-401E-B954-3ABC94CEBBE2}" type="datetime1">
              <a:rPr lang="en-US" smtClean="0"/>
              <a:t>2/17/2021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3382A-42D1-4E85-B7BF-AA3C62F61B01}" type="datetime1">
              <a:rPr lang="en-US" smtClean="0"/>
              <a:t>2/17/2021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F61C553-A00E-4FB6-8855-9F779881E4F1}" type="datetime1">
              <a:rPr lang="en-US" smtClean="0"/>
              <a:t>2/17/2021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Surface Area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87201"/>
          </a:xfrm>
        </p:spPr>
        <p:txBody>
          <a:bodyPr/>
          <a:lstStyle/>
          <a:p>
            <a:r>
              <a:rPr lang="en-GB" dirty="0"/>
              <a:t>Surface Area of Truncated Cones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58" y="1322277"/>
            <a:ext cx="8229600" cy="4911824"/>
          </a:xfrm>
        </p:spPr>
        <p:txBody>
          <a:bodyPr/>
          <a:lstStyle/>
          <a:p>
            <a:r>
              <a:rPr lang="en-GB" sz="2200" b="1" i="1" u="sng" dirty="0"/>
              <a:t>NOTE: </a:t>
            </a:r>
            <a:r>
              <a:rPr lang="ga-IE" sz="2200" dirty="0"/>
              <a:t>(for frustum we need to get full cone and take off the</a:t>
            </a:r>
            <a:r>
              <a:rPr lang="en-IE" sz="2200" dirty="0"/>
              <a:t> </a:t>
            </a:r>
            <a:r>
              <a:rPr lang="ga-IE" sz="2200" dirty="0"/>
              <a:t>piece we don't have)</a:t>
            </a:r>
            <a:endParaRPr lang="en-IE" sz="2200" dirty="0"/>
          </a:p>
          <a:p>
            <a:r>
              <a:rPr lang="en-IE" sz="2200" dirty="0"/>
              <a:t>Truncated cones are half full height. 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Surface Area =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 L-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 l </a:t>
            </a:r>
          </a:p>
          <a:p>
            <a:endParaRPr lang="en-IE" sz="1200" dirty="0"/>
          </a:p>
          <a:p>
            <a:r>
              <a:rPr lang="en-GB" sz="2200" dirty="0"/>
              <a:t>Q6. Calculate the surface area of the truncated cone.</a:t>
            </a:r>
          </a:p>
          <a:p>
            <a:r>
              <a:rPr lang="en-US" sz="2200" dirty="0">
                <a:sym typeface="Symbol" panose="05050102010706020507" pitchFamily="18" charset="2"/>
              </a:rPr>
              <a:t>(</a:t>
            </a:r>
            <a:r>
              <a:rPr lang="en-US" sz="2200" dirty="0"/>
              <a:t> R L)- (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 l) =</a:t>
            </a:r>
          </a:p>
          <a:p>
            <a:r>
              <a:rPr lang="en-US" sz="2200" dirty="0"/>
              <a:t>(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0.6 x 1.0) – (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0.3 x 0.5) =</a:t>
            </a:r>
          </a:p>
          <a:p>
            <a:r>
              <a:rPr lang="en-US" sz="2200" dirty="0"/>
              <a:t>1.885 – 0.471 = 1.414m²</a:t>
            </a:r>
          </a:p>
          <a:p>
            <a:r>
              <a:rPr lang="en-US" sz="1800" dirty="0"/>
              <a:t>Or </a:t>
            </a:r>
          </a:p>
          <a:p>
            <a:r>
              <a:rPr lang="en-US" sz="2200" dirty="0"/>
              <a:t>Frustum of truncated cone </a:t>
            </a:r>
          </a:p>
          <a:p>
            <a:r>
              <a:rPr lang="en-US" sz="2200" dirty="0"/>
              <a:t>Formula </a:t>
            </a:r>
            <a:r>
              <a:rPr lang="en-US" sz="2200" dirty="0">
                <a:sym typeface="Symbol" panose="05050102010706020507" pitchFamily="18" charset="2"/>
              </a:rPr>
              <a:t> (r +</a:t>
            </a:r>
            <a:r>
              <a:rPr lang="en-US" sz="2200" dirty="0"/>
              <a:t> R)l </a:t>
            </a:r>
          </a:p>
          <a:p>
            <a:r>
              <a:rPr lang="en-US" sz="2200" dirty="0"/>
              <a:t> </a:t>
            </a:r>
            <a:r>
              <a:rPr lang="en-US" sz="2200" dirty="0">
                <a:sym typeface="Symbol" panose="05050102010706020507" pitchFamily="18" charset="2"/>
              </a:rPr>
              <a:t> (0.3 + 0.6) x 0.5 = </a:t>
            </a:r>
            <a:r>
              <a:rPr lang="en-US" sz="2200" dirty="0"/>
              <a:t>1.414m²			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7459029" y="167311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0.3m</a:t>
            </a:r>
            <a:endParaRPr lang="en-IE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9F50F9A-3A8B-42A3-8C29-463D5CF42951}"/>
              </a:ext>
            </a:extLst>
          </p:cNvPr>
          <p:cNvSpPr txBox="1"/>
          <p:nvPr/>
        </p:nvSpPr>
        <p:spPr>
          <a:xfrm rot="3165609">
            <a:off x="8258485" y="2112266"/>
            <a:ext cx="769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0.5m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632302A-F813-4EF5-8A92-E6D7358A2F1A}"/>
              </a:ext>
            </a:extLst>
          </p:cNvPr>
          <p:cNvSpPr txBox="1"/>
          <p:nvPr/>
        </p:nvSpPr>
        <p:spPr>
          <a:xfrm>
            <a:off x="7661465" y="2474005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0.6m</a:t>
            </a:r>
            <a:endParaRPr lang="en-IE" dirty="0"/>
          </a:p>
        </p:txBody>
      </p:sp>
      <p:grpSp>
        <p:nvGrpSpPr>
          <p:cNvPr id="34" name="Group 10">
            <a:extLst>
              <a:ext uri="{FF2B5EF4-FFF2-40B4-BE49-F238E27FC236}">
                <a16:creationId xmlns:a16="http://schemas.microsoft.com/office/drawing/2014/main" id="{EB106EB2-AAB4-452D-9B53-1C4B18C022CF}"/>
              </a:ext>
            </a:extLst>
          </p:cNvPr>
          <p:cNvGrpSpPr>
            <a:grpSpLocks/>
          </p:cNvGrpSpPr>
          <p:nvPr/>
        </p:nvGrpSpPr>
        <p:grpSpPr bwMode="auto">
          <a:xfrm>
            <a:off x="6416837" y="1950882"/>
            <a:ext cx="2325687" cy="1003300"/>
            <a:chOff x="6742" y="11278"/>
            <a:chExt cx="3323" cy="2520"/>
          </a:xfrm>
        </p:grpSpPr>
        <p:sp>
          <p:nvSpPr>
            <p:cNvPr id="35" name="Line 11">
              <a:extLst>
                <a:ext uri="{FF2B5EF4-FFF2-40B4-BE49-F238E27FC236}">
                  <a16:creationId xmlns:a16="http://schemas.microsoft.com/office/drawing/2014/main" id="{E48237EB-1C7C-4432-A19A-2DD2A33ACA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42" y="11507"/>
              <a:ext cx="706" cy="17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grpSp>
          <p:nvGrpSpPr>
            <p:cNvPr id="36" name="Group 12">
              <a:extLst>
                <a:ext uri="{FF2B5EF4-FFF2-40B4-BE49-F238E27FC236}">
                  <a16:creationId xmlns:a16="http://schemas.microsoft.com/office/drawing/2014/main" id="{5D3AFC4C-266A-4DC4-8F38-0E44D75420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42" y="11278"/>
              <a:ext cx="3323" cy="2520"/>
              <a:chOff x="6742" y="11278"/>
              <a:chExt cx="3323" cy="2520"/>
            </a:xfrm>
          </p:grpSpPr>
          <p:sp>
            <p:nvSpPr>
              <p:cNvPr id="37" name="Line 13">
                <a:extLst>
                  <a:ext uri="{FF2B5EF4-FFF2-40B4-BE49-F238E27FC236}">
                    <a16:creationId xmlns:a16="http://schemas.microsoft.com/office/drawing/2014/main" id="{606BE94C-BFAD-415D-BE5C-4F09E8B607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11" y="11492"/>
                <a:ext cx="706" cy="1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38" name="Arc 14">
                <a:extLst>
                  <a:ext uri="{FF2B5EF4-FFF2-40B4-BE49-F238E27FC236}">
                    <a16:creationId xmlns:a16="http://schemas.microsoft.com/office/drawing/2014/main" id="{6C6A7347-D939-447B-A747-F4EA9B9C6F7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6742" y="13258"/>
                <a:ext cx="3060" cy="54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41 w 43200"/>
                  <a:gd name="T1" fmla="*/ 22929 h 22929"/>
                  <a:gd name="T2" fmla="*/ 43182 w 43200"/>
                  <a:gd name="T3" fmla="*/ 22487 h 22929"/>
                  <a:gd name="T4" fmla="*/ 21600 w 43200"/>
                  <a:gd name="T5" fmla="*/ 21600 h 229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2929" fill="none" extrusionOk="0">
                    <a:moveTo>
                      <a:pt x="40" y="22929"/>
                    </a:moveTo>
                    <a:cubicBezTo>
                      <a:pt x="13" y="22486"/>
                      <a:pt x="0" y="22043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895"/>
                      <a:pt x="43193" y="22191"/>
                      <a:pt x="43181" y="22486"/>
                    </a:cubicBezTo>
                  </a:path>
                  <a:path w="43200" h="22929" stroke="0" extrusionOk="0">
                    <a:moveTo>
                      <a:pt x="40" y="22929"/>
                    </a:moveTo>
                    <a:cubicBezTo>
                      <a:pt x="13" y="22486"/>
                      <a:pt x="0" y="22043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895"/>
                      <a:pt x="43193" y="22191"/>
                      <a:pt x="43181" y="22486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39" name="Line 15">
                <a:extLst>
                  <a:ext uri="{FF2B5EF4-FFF2-40B4-BE49-F238E27FC236}">
                    <a16:creationId xmlns:a16="http://schemas.microsoft.com/office/drawing/2014/main" id="{427174C6-9649-4849-89FE-A2FA35D32D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99" y="13325"/>
                <a:ext cx="160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40" name="Oval 16">
                <a:extLst>
                  <a:ext uri="{FF2B5EF4-FFF2-40B4-BE49-F238E27FC236}">
                    <a16:creationId xmlns:a16="http://schemas.microsoft.com/office/drawing/2014/main" id="{B62C6520-2636-4C88-845F-DFDB1E74AB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48" y="11278"/>
                <a:ext cx="1648" cy="45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41" name="Line 17">
                <a:extLst>
                  <a:ext uri="{FF2B5EF4-FFF2-40B4-BE49-F238E27FC236}">
                    <a16:creationId xmlns:a16="http://schemas.microsoft.com/office/drawing/2014/main" id="{8DFDAB86-A86E-4451-B01C-CABBB05E37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270" y="11492"/>
                <a:ext cx="826" cy="1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42" name="Line 18">
                <a:extLst>
                  <a:ext uri="{FF2B5EF4-FFF2-40B4-BE49-F238E27FC236}">
                    <a16:creationId xmlns:a16="http://schemas.microsoft.com/office/drawing/2014/main" id="{D027C9AE-E577-4B11-8166-511F434137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345" y="11460"/>
                <a:ext cx="720" cy="181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</p:grpSp>
      <p:grpSp>
        <p:nvGrpSpPr>
          <p:cNvPr id="43" name="Group 10">
            <a:extLst>
              <a:ext uri="{FF2B5EF4-FFF2-40B4-BE49-F238E27FC236}">
                <a16:creationId xmlns:a16="http://schemas.microsoft.com/office/drawing/2014/main" id="{56DB3560-1962-4C62-9F92-FD32A4770B9C}"/>
              </a:ext>
            </a:extLst>
          </p:cNvPr>
          <p:cNvGrpSpPr>
            <a:grpSpLocks/>
          </p:cNvGrpSpPr>
          <p:nvPr/>
        </p:nvGrpSpPr>
        <p:grpSpPr bwMode="auto">
          <a:xfrm>
            <a:off x="6406459" y="4440923"/>
            <a:ext cx="2325687" cy="1003300"/>
            <a:chOff x="6742" y="11278"/>
            <a:chExt cx="3323" cy="2520"/>
          </a:xfrm>
        </p:grpSpPr>
        <p:sp>
          <p:nvSpPr>
            <p:cNvPr id="44" name="Line 11">
              <a:extLst>
                <a:ext uri="{FF2B5EF4-FFF2-40B4-BE49-F238E27FC236}">
                  <a16:creationId xmlns:a16="http://schemas.microsoft.com/office/drawing/2014/main" id="{DA555F73-7A87-433C-8B03-37326B0829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42" y="11507"/>
              <a:ext cx="706" cy="17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grpSp>
          <p:nvGrpSpPr>
            <p:cNvPr id="45" name="Group 12">
              <a:extLst>
                <a:ext uri="{FF2B5EF4-FFF2-40B4-BE49-F238E27FC236}">
                  <a16:creationId xmlns:a16="http://schemas.microsoft.com/office/drawing/2014/main" id="{5B23EBC0-3115-477A-9D7E-5D1BE2F8EF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42" y="11278"/>
              <a:ext cx="3323" cy="2520"/>
              <a:chOff x="6742" y="11278"/>
              <a:chExt cx="3323" cy="2520"/>
            </a:xfrm>
          </p:grpSpPr>
          <p:sp>
            <p:nvSpPr>
              <p:cNvPr id="46" name="Line 13">
                <a:extLst>
                  <a:ext uri="{FF2B5EF4-FFF2-40B4-BE49-F238E27FC236}">
                    <a16:creationId xmlns:a16="http://schemas.microsoft.com/office/drawing/2014/main" id="{7F845FE0-FCB2-4FE8-885C-984BA95241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11" y="11492"/>
                <a:ext cx="706" cy="1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47" name="Arc 14">
                <a:extLst>
                  <a:ext uri="{FF2B5EF4-FFF2-40B4-BE49-F238E27FC236}">
                    <a16:creationId xmlns:a16="http://schemas.microsoft.com/office/drawing/2014/main" id="{D0B075AD-B5FD-44A0-B5D4-1B0D203413BD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6742" y="13258"/>
                <a:ext cx="3060" cy="54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41 w 43200"/>
                  <a:gd name="T1" fmla="*/ 22929 h 22929"/>
                  <a:gd name="T2" fmla="*/ 43182 w 43200"/>
                  <a:gd name="T3" fmla="*/ 22487 h 22929"/>
                  <a:gd name="T4" fmla="*/ 21600 w 43200"/>
                  <a:gd name="T5" fmla="*/ 21600 h 229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2929" fill="none" extrusionOk="0">
                    <a:moveTo>
                      <a:pt x="40" y="22929"/>
                    </a:moveTo>
                    <a:cubicBezTo>
                      <a:pt x="13" y="22486"/>
                      <a:pt x="0" y="22043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895"/>
                      <a:pt x="43193" y="22191"/>
                      <a:pt x="43181" y="22486"/>
                    </a:cubicBezTo>
                  </a:path>
                  <a:path w="43200" h="22929" stroke="0" extrusionOk="0">
                    <a:moveTo>
                      <a:pt x="40" y="22929"/>
                    </a:moveTo>
                    <a:cubicBezTo>
                      <a:pt x="13" y="22486"/>
                      <a:pt x="0" y="22043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895"/>
                      <a:pt x="43193" y="22191"/>
                      <a:pt x="43181" y="22486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48" name="Line 15">
                <a:extLst>
                  <a:ext uri="{FF2B5EF4-FFF2-40B4-BE49-F238E27FC236}">
                    <a16:creationId xmlns:a16="http://schemas.microsoft.com/office/drawing/2014/main" id="{43ABC85E-7140-4B48-B7D4-83B2F8292D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99" y="13325"/>
                <a:ext cx="160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49" name="Oval 16">
                <a:extLst>
                  <a:ext uri="{FF2B5EF4-FFF2-40B4-BE49-F238E27FC236}">
                    <a16:creationId xmlns:a16="http://schemas.microsoft.com/office/drawing/2014/main" id="{D77EC446-08AB-4FD9-9FC1-5291E4B1D5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48" y="11278"/>
                <a:ext cx="1648" cy="45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50" name="Line 17">
                <a:extLst>
                  <a:ext uri="{FF2B5EF4-FFF2-40B4-BE49-F238E27FC236}">
                    <a16:creationId xmlns:a16="http://schemas.microsoft.com/office/drawing/2014/main" id="{CCA0AC46-BF13-4680-A07E-B2797C782A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270" y="11492"/>
                <a:ext cx="826" cy="1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51" name="Line 18">
                <a:extLst>
                  <a:ext uri="{FF2B5EF4-FFF2-40B4-BE49-F238E27FC236}">
                    <a16:creationId xmlns:a16="http://schemas.microsoft.com/office/drawing/2014/main" id="{7640AA2F-D693-4F6F-85D0-4C03B0B93C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345" y="11460"/>
                <a:ext cx="720" cy="181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</p:grp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C6952CFD-061C-485E-97EA-4116BEEE6D95}"/>
              </a:ext>
            </a:extLst>
          </p:cNvPr>
          <p:cNvCxnSpPr/>
          <p:nvPr/>
        </p:nvCxnSpPr>
        <p:spPr>
          <a:xfrm flipH="1" flipV="1">
            <a:off x="7565037" y="3596993"/>
            <a:ext cx="1152128" cy="163900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958B0E31-54F0-4FAC-8DF7-7BD299467E43}"/>
              </a:ext>
            </a:extLst>
          </p:cNvPr>
          <p:cNvSpPr txBox="1"/>
          <p:nvPr/>
        </p:nvSpPr>
        <p:spPr>
          <a:xfrm rot="3165609">
            <a:off x="8006359" y="4228446"/>
            <a:ext cx="769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1.0m</a:t>
            </a:r>
          </a:p>
        </p:txBody>
      </p:sp>
    </p:spTree>
    <p:extLst>
      <p:ext uri="{BB962C8B-B14F-4D97-AF65-F5344CB8AC3E}">
        <p14:creationId xmlns:p14="http://schemas.microsoft.com/office/powerpoint/2010/main" val="402659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27" grpId="0" uiExpand="1"/>
      <p:bldP spid="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87201"/>
          </a:xfrm>
        </p:spPr>
        <p:txBody>
          <a:bodyPr/>
          <a:lstStyle/>
          <a:p>
            <a:r>
              <a:rPr lang="en-GB" dirty="0"/>
              <a:t>Surface Area of Truncated Cones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58" y="1322277"/>
            <a:ext cx="8229600" cy="4911824"/>
          </a:xfrm>
        </p:spPr>
        <p:txBody>
          <a:bodyPr/>
          <a:lstStyle/>
          <a:p>
            <a:r>
              <a:rPr lang="en-GB" sz="2200" dirty="0"/>
              <a:t>Q6. Calculate the surface area of the Truncated Cone.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Surface Area =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 L-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 l </a:t>
            </a:r>
          </a:p>
          <a:p>
            <a:r>
              <a:rPr lang="en-US" sz="2200" dirty="0"/>
              <a:t>(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0.4 x 3.0) – (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0.2 x 1.5) =</a:t>
            </a:r>
          </a:p>
          <a:p>
            <a:r>
              <a:rPr lang="en-US" sz="2200" dirty="0"/>
              <a:t>3.769 – 0.942 = 2.827m²</a:t>
            </a:r>
          </a:p>
          <a:p>
            <a:r>
              <a:rPr lang="en-US" sz="2200" dirty="0"/>
              <a:t>Or </a:t>
            </a:r>
          </a:p>
          <a:p>
            <a:r>
              <a:rPr lang="en-US" sz="2200" dirty="0"/>
              <a:t>Frustum of truncated cone </a:t>
            </a:r>
          </a:p>
          <a:p>
            <a:r>
              <a:rPr lang="en-US" sz="2200" dirty="0"/>
              <a:t>Formula </a:t>
            </a:r>
            <a:r>
              <a:rPr lang="en-US" sz="2200" dirty="0">
                <a:sym typeface="Symbol" panose="05050102010706020507" pitchFamily="18" charset="2"/>
              </a:rPr>
              <a:t> (r +</a:t>
            </a:r>
            <a:r>
              <a:rPr lang="en-US" sz="2200" dirty="0"/>
              <a:t> R)l </a:t>
            </a:r>
          </a:p>
          <a:p>
            <a:r>
              <a:rPr lang="en-US" sz="2200" dirty="0"/>
              <a:t> </a:t>
            </a:r>
            <a:r>
              <a:rPr lang="en-US" sz="2200" dirty="0">
                <a:sym typeface="Symbol" panose="05050102010706020507" pitchFamily="18" charset="2"/>
              </a:rPr>
              <a:t> (0.2 + 0.4) x 1.5 = </a:t>
            </a:r>
            <a:r>
              <a:rPr lang="en-US" sz="2200" dirty="0"/>
              <a:t>2.827m²</a:t>
            </a:r>
          </a:p>
          <a:p>
            <a:r>
              <a:rPr lang="en-US" sz="2200" dirty="0"/>
              <a:t>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7459029" y="167311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0.2m</a:t>
            </a:r>
            <a:endParaRPr lang="en-IE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9F50F9A-3A8B-42A3-8C29-463D5CF42951}"/>
              </a:ext>
            </a:extLst>
          </p:cNvPr>
          <p:cNvSpPr txBox="1"/>
          <p:nvPr/>
        </p:nvSpPr>
        <p:spPr>
          <a:xfrm rot="3165609">
            <a:off x="8258485" y="2112266"/>
            <a:ext cx="769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1.5m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632302A-F813-4EF5-8A92-E6D7358A2F1A}"/>
              </a:ext>
            </a:extLst>
          </p:cNvPr>
          <p:cNvSpPr txBox="1"/>
          <p:nvPr/>
        </p:nvSpPr>
        <p:spPr>
          <a:xfrm>
            <a:off x="7661465" y="2474005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0.4m</a:t>
            </a:r>
            <a:endParaRPr lang="en-IE" dirty="0"/>
          </a:p>
        </p:txBody>
      </p:sp>
      <p:grpSp>
        <p:nvGrpSpPr>
          <p:cNvPr id="34" name="Group 10">
            <a:extLst>
              <a:ext uri="{FF2B5EF4-FFF2-40B4-BE49-F238E27FC236}">
                <a16:creationId xmlns:a16="http://schemas.microsoft.com/office/drawing/2014/main" id="{EB106EB2-AAB4-452D-9B53-1C4B18C022CF}"/>
              </a:ext>
            </a:extLst>
          </p:cNvPr>
          <p:cNvGrpSpPr>
            <a:grpSpLocks/>
          </p:cNvGrpSpPr>
          <p:nvPr/>
        </p:nvGrpSpPr>
        <p:grpSpPr bwMode="auto">
          <a:xfrm>
            <a:off x="6416837" y="1950882"/>
            <a:ext cx="2325687" cy="1003300"/>
            <a:chOff x="6742" y="11278"/>
            <a:chExt cx="3323" cy="2520"/>
          </a:xfrm>
        </p:grpSpPr>
        <p:sp>
          <p:nvSpPr>
            <p:cNvPr id="35" name="Line 11">
              <a:extLst>
                <a:ext uri="{FF2B5EF4-FFF2-40B4-BE49-F238E27FC236}">
                  <a16:creationId xmlns:a16="http://schemas.microsoft.com/office/drawing/2014/main" id="{E48237EB-1C7C-4432-A19A-2DD2A33ACA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42" y="11507"/>
              <a:ext cx="706" cy="17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grpSp>
          <p:nvGrpSpPr>
            <p:cNvPr id="36" name="Group 12">
              <a:extLst>
                <a:ext uri="{FF2B5EF4-FFF2-40B4-BE49-F238E27FC236}">
                  <a16:creationId xmlns:a16="http://schemas.microsoft.com/office/drawing/2014/main" id="{5D3AFC4C-266A-4DC4-8F38-0E44D75420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42" y="11278"/>
              <a:ext cx="3323" cy="2520"/>
              <a:chOff x="6742" y="11278"/>
              <a:chExt cx="3323" cy="2520"/>
            </a:xfrm>
          </p:grpSpPr>
          <p:sp>
            <p:nvSpPr>
              <p:cNvPr id="37" name="Line 13">
                <a:extLst>
                  <a:ext uri="{FF2B5EF4-FFF2-40B4-BE49-F238E27FC236}">
                    <a16:creationId xmlns:a16="http://schemas.microsoft.com/office/drawing/2014/main" id="{606BE94C-BFAD-415D-BE5C-4F09E8B607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11" y="11492"/>
                <a:ext cx="706" cy="1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38" name="Arc 14">
                <a:extLst>
                  <a:ext uri="{FF2B5EF4-FFF2-40B4-BE49-F238E27FC236}">
                    <a16:creationId xmlns:a16="http://schemas.microsoft.com/office/drawing/2014/main" id="{6C6A7347-D939-447B-A747-F4EA9B9C6F7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6742" y="13258"/>
                <a:ext cx="3060" cy="54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41 w 43200"/>
                  <a:gd name="T1" fmla="*/ 22929 h 22929"/>
                  <a:gd name="T2" fmla="*/ 43182 w 43200"/>
                  <a:gd name="T3" fmla="*/ 22487 h 22929"/>
                  <a:gd name="T4" fmla="*/ 21600 w 43200"/>
                  <a:gd name="T5" fmla="*/ 21600 h 229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2929" fill="none" extrusionOk="0">
                    <a:moveTo>
                      <a:pt x="40" y="22929"/>
                    </a:moveTo>
                    <a:cubicBezTo>
                      <a:pt x="13" y="22486"/>
                      <a:pt x="0" y="22043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895"/>
                      <a:pt x="43193" y="22191"/>
                      <a:pt x="43181" y="22486"/>
                    </a:cubicBezTo>
                  </a:path>
                  <a:path w="43200" h="22929" stroke="0" extrusionOk="0">
                    <a:moveTo>
                      <a:pt x="40" y="22929"/>
                    </a:moveTo>
                    <a:cubicBezTo>
                      <a:pt x="13" y="22486"/>
                      <a:pt x="0" y="22043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895"/>
                      <a:pt x="43193" y="22191"/>
                      <a:pt x="43181" y="22486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39" name="Line 15">
                <a:extLst>
                  <a:ext uri="{FF2B5EF4-FFF2-40B4-BE49-F238E27FC236}">
                    <a16:creationId xmlns:a16="http://schemas.microsoft.com/office/drawing/2014/main" id="{427174C6-9649-4849-89FE-A2FA35D32D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99" y="13325"/>
                <a:ext cx="160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40" name="Oval 16">
                <a:extLst>
                  <a:ext uri="{FF2B5EF4-FFF2-40B4-BE49-F238E27FC236}">
                    <a16:creationId xmlns:a16="http://schemas.microsoft.com/office/drawing/2014/main" id="{B62C6520-2636-4C88-845F-DFDB1E74AB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48" y="11278"/>
                <a:ext cx="1648" cy="45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41" name="Line 17">
                <a:extLst>
                  <a:ext uri="{FF2B5EF4-FFF2-40B4-BE49-F238E27FC236}">
                    <a16:creationId xmlns:a16="http://schemas.microsoft.com/office/drawing/2014/main" id="{8DFDAB86-A86E-4451-B01C-CABBB05E37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270" y="11492"/>
                <a:ext cx="826" cy="1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42" name="Line 18">
                <a:extLst>
                  <a:ext uri="{FF2B5EF4-FFF2-40B4-BE49-F238E27FC236}">
                    <a16:creationId xmlns:a16="http://schemas.microsoft.com/office/drawing/2014/main" id="{D027C9AE-E577-4B11-8166-511F434137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345" y="11460"/>
                <a:ext cx="720" cy="181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8366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27" grpId="0" uiExpan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87201"/>
          </a:xfrm>
        </p:spPr>
        <p:txBody>
          <a:bodyPr/>
          <a:lstStyle/>
          <a:p>
            <a:r>
              <a:rPr lang="en-GB" dirty="0"/>
              <a:t>Surface Area of Truncated Cones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58" y="1322277"/>
            <a:ext cx="8229600" cy="4911824"/>
          </a:xfrm>
        </p:spPr>
        <p:txBody>
          <a:bodyPr/>
          <a:lstStyle/>
          <a:p>
            <a:r>
              <a:rPr lang="en-GB" sz="2200" b="1" i="1" u="sng" dirty="0"/>
              <a:t>NOTE: </a:t>
            </a:r>
            <a:r>
              <a:rPr lang="en-IE" sz="2200" dirty="0"/>
              <a:t> if we are not given the Slope length then we must find it using Pythagoras Theorem  </a:t>
            </a:r>
            <a:r>
              <a:rPr lang="en-US" sz="2200" dirty="0"/>
              <a:t>a² + b² = c²</a:t>
            </a:r>
          </a:p>
          <a:p>
            <a:r>
              <a:rPr lang="en-US" sz="2200" dirty="0"/>
              <a:t>2² + 6² = 40</a:t>
            </a:r>
            <a:r>
              <a:rPr lang="en-IE" sz="2200" dirty="0"/>
              <a:t>	</a:t>
            </a:r>
            <a:r>
              <a:rPr lang="en-GB" sz="2200" dirty="0"/>
              <a:t>  </a:t>
            </a:r>
          </a:p>
          <a:p>
            <a:r>
              <a:rPr lang="en-GB" sz="2200" dirty="0"/>
              <a:t>√40= </a:t>
            </a:r>
            <a:r>
              <a:rPr lang="en-GB" sz="2200" b="1" dirty="0"/>
              <a:t>l = 6.325m</a:t>
            </a:r>
          </a:p>
          <a:p>
            <a:r>
              <a:rPr lang="en-US" sz="2200" dirty="0"/>
              <a:t>Formula </a:t>
            </a:r>
            <a:r>
              <a:rPr lang="en-US" sz="2200" dirty="0">
                <a:sym typeface="Symbol" panose="05050102010706020507" pitchFamily="18" charset="2"/>
              </a:rPr>
              <a:t> (r +</a:t>
            </a:r>
            <a:r>
              <a:rPr lang="en-US" sz="2200" dirty="0"/>
              <a:t> R)l </a:t>
            </a:r>
            <a:endParaRPr lang="en-GB" sz="2200" b="1" dirty="0"/>
          </a:p>
          <a:p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(2 + 4) x 6.325 = 119.223m²</a:t>
            </a:r>
          </a:p>
          <a:p>
            <a:endParaRPr lang="en-US" sz="2200" dirty="0"/>
          </a:p>
          <a:p>
            <a:r>
              <a:rPr lang="en-GB" sz="2200" dirty="0"/>
              <a:t>Q1. Calculate the surface area of the truncated Cone</a:t>
            </a:r>
          </a:p>
          <a:p>
            <a:r>
              <a:rPr lang="en-US" sz="2200" dirty="0"/>
              <a:t>3² + 4² = 25</a:t>
            </a:r>
            <a:r>
              <a:rPr lang="en-IE" sz="2200" dirty="0"/>
              <a:t>	</a:t>
            </a:r>
            <a:r>
              <a:rPr lang="en-GB" sz="2200" dirty="0"/>
              <a:t>  </a:t>
            </a:r>
          </a:p>
          <a:p>
            <a:r>
              <a:rPr lang="en-GB" sz="2200" dirty="0"/>
              <a:t>√25= </a:t>
            </a:r>
            <a:r>
              <a:rPr lang="en-GB" sz="2200" b="1" dirty="0"/>
              <a:t>l = 5m</a:t>
            </a:r>
          </a:p>
          <a:p>
            <a:r>
              <a:rPr lang="en-US" sz="2200" dirty="0"/>
              <a:t>Formula </a:t>
            </a:r>
            <a:r>
              <a:rPr lang="en-US" sz="2200" dirty="0">
                <a:sym typeface="Symbol" panose="05050102010706020507" pitchFamily="18" charset="2"/>
              </a:rPr>
              <a:t> (r +</a:t>
            </a:r>
            <a:r>
              <a:rPr lang="en-US" sz="2200" dirty="0"/>
              <a:t> R)l </a:t>
            </a:r>
            <a:endParaRPr lang="en-GB" sz="2200" b="1" dirty="0"/>
          </a:p>
          <a:p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(2 + 5) x 5= 109.95m²</a:t>
            </a:r>
          </a:p>
          <a:p>
            <a:pPr marL="0" indent="0">
              <a:buNone/>
            </a:pPr>
            <a:r>
              <a:rPr lang="en-US" sz="2200" dirty="0"/>
              <a:t>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7303173" y="178887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2m</a:t>
            </a:r>
            <a:endParaRPr lang="en-IE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9F50F9A-3A8B-42A3-8C29-463D5CF42951}"/>
              </a:ext>
            </a:extLst>
          </p:cNvPr>
          <p:cNvSpPr txBox="1"/>
          <p:nvPr/>
        </p:nvSpPr>
        <p:spPr>
          <a:xfrm rot="5400000">
            <a:off x="8134586" y="2752668"/>
            <a:ext cx="892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6m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632302A-F813-4EF5-8A92-E6D7358A2F1A}"/>
              </a:ext>
            </a:extLst>
          </p:cNvPr>
          <p:cNvSpPr txBox="1"/>
          <p:nvPr/>
        </p:nvSpPr>
        <p:spPr>
          <a:xfrm>
            <a:off x="7497469" y="309241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4m</a:t>
            </a:r>
            <a:endParaRPr lang="en-IE" dirty="0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40E40911-67C7-4990-9540-FB716239A701}"/>
              </a:ext>
            </a:extLst>
          </p:cNvPr>
          <p:cNvGrpSpPr>
            <a:grpSpLocks/>
          </p:cNvGrpSpPr>
          <p:nvPr/>
        </p:nvGrpSpPr>
        <p:grpSpPr bwMode="auto">
          <a:xfrm>
            <a:off x="6470491" y="2118625"/>
            <a:ext cx="1938338" cy="1609725"/>
            <a:chOff x="2292" y="7532"/>
            <a:chExt cx="3053" cy="2535"/>
          </a:xfrm>
        </p:grpSpPr>
        <p:sp>
          <p:nvSpPr>
            <p:cNvPr id="7" name="Line 3">
              <a:extLst>
                <a:ext uri="{FF2B5EF4-FFF2-40B4-BE49-F238E27FC236}">
                  <a16:creationId xmlns:a16="http://schemas.microsoft.com/office/drawing/2014/main" id="{1C752165-B62E-4691-92A6-2FDFF2FF31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9" y="7762"/>
              <a:ext cx="668" cy="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8" name="Line 4">
              <a:extLst>
                <a:ext uri="{FF2B5EF4-FFF2-40B4-BE49-F238E27FC236}">
                  <a16:creationId xmlns:a16="http://schemas.microsoft.com/office/drawing/2014/main" id="{E5EDF801-8006-46D5-A891-25D6C9F7AD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2" y="7762"/>
              <a:ext cx="668" cy="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9" name="Arc 5">
              <a:extLst>
                <a:ext uri="{FF2B5EF4-FFF2-40B4-BE49-F238E27FC236}">
                  <a16:creationId xmlns:a16="http://schemas.microsoft.com/office/drawing/2014/main" id="{106B4244-6AB2-4879-B8D9-AE145C5F411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292" y="9524"/>
              <a:ext cx="2895" cy="543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1 w 43200"/>
                <a:gd name="T1" fmla="*/ 22929 h 22929"/>
                <a:gd name="T2" fmla="*/ 43182 w 43200"/>
                <a:gd name="T3" fmla="*/ 22487 h 22929"/>
                <a:gd name="T4" fmla="*/ 21600 w 43200"/>
                <a:gd name="T5" fmla="*/ 21600 h 229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929" fill="none" extrusionOk="0">
                  <a:moveTo>
                    <a:pt x="40" y="22929"/>
                  </a:moveTo>
                  <a:cubicBezTo>
                    <a:pt x="13" y="22486"/>
                    <a:pt x="0" y="2204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895"/>
                    <a:pt x="43193" y="22191"/>
                    <a:pt x="43181" y="22486"/>
                  </a:cubicBezTo>
                </a:path>
                <a:path w="43200" h="22929" stroke="0" extrusionOk="0">
                  <a:moveTo>
                    <a:pt x="40" y="22929"/>
                  </a:moveTo>
                  <a:cubicBezTo>
                    <a:pt x="13" y="22486"/>
                    <a:pt x="0" y="2204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895"/>
                    <a:pt x="43193" y="22191"/>
                    <a:pt x="43181" y="22486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0" name="Line 6">
              <a:extLst>
                <a:ext uri="{FF2B5EF4-FFF2-40B4-BE49-F238E27FC236}">
                  <a16:creationId xmlns:a16="http://schemas.microsoft.com/office/drawing/2014/main" id="{C1FE50D3-F2F6-44A3-BB20-C0CF2317FC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0" y="9591"/>
              <a:ext cx="151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" name="Oval 7">
              <a:extLst>
                <a:ext uri="{FF2B5EF4-FFF2-40B4-BE49-F238E27FC236}">
                  <a16:creationId xmlns:a16="http://schemas.microsoft.com/office/drawing/2014/main" id="{2B731CD2-7319-419D-81A3-6FAEF7217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7532"/>
              <a:ext cx="1559" cy="46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2" name="Line 8">
              <a:extLst>
                <a:ext uri="{FF2B5EF4-FFF2-40B4-BE49-F238E27FC236}">
                  <a16:creationId xmlns:a16="http://schemas.microsoft.com/office/drawing/2014/main" id="{2EC1B742-6C68-4DFF-8274-F08B4CA4E6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1" y="7742"/>
              <a:ext cx="768" cy="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4" name="Line 9">
              <a:extLst>
                <a:ext uri="{FF2B5EF4-FFF2-40B4-BE49-F238E27FC236}">
                  <a16:creationId xmlns:a16="http://schemas.microsoft.com/office/drawing/2014/main" id="{77F0703B-93E3-459D-83AF-7CD7C2C16B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25" y="7766"/>
              <a:ext cx="20" cy="18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F5CE43C8-5D56-4A08-BC6E-7BCAE2CAA6ED}"/>
              </a:ext>
            </a:extLst>
          </p:cNvPr>
          <p:cNvSpPr/>
          <p:nvPr/>
        </p:nvSpPr>
        <p:spPr>
          <a:xfrm rot="10800000">
            <a:off x="7841413" y="2251975"/>
            <a:ext cx="487599" cy="120976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9" name="Right Triangle 28">
            <a:extLst>
              <a:ext uri="{FF2B5EF4-FFF2-40B4-BE49-F238E27FC236}">
                <a16:creationId xmlns:a16="http://schemas.microsoft.com/office/drawing/2014/main" id="{D1571BD9-D725-4481-B656-C7D9C969163C}"/>
              </a:ext>
            </a:extLst>
          </p:cNvPr>
          <p:cNvSpPr/>
          <p:nvPr/>
        </p:nvSpPr>
        <p:spPr>
          <a:xfrm rot="10800000">
            <a:off x="4860032" y="2243357"/>
            <a:ext cx="487599" cy="120976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5599DD-7BF1-4BFB-9493-207BCA3F0830}"/>
              </a:ext>
            </a:extLst>
          </p:cNvPr>
          <p:cNvSpPr txBox="1"/>
          <p:nvPr/>
        </p:nvSpPr>
        <p:spPr>
          <a:xfrm rot="5400000">
            <a:off x="5060698" y="2771023"/>
            <a:ext cx="892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6m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EFEBEA0-E05D-459D-8B66-7A57CCB0AAE0}"/>
              </a:ext>
            </a:extLst>
          </p:cNvPr>
          <p:cNvSpPr txBox="1"/>
          <p:nvPr/>
        </p:nvSpPr>
        <p:spPr>
          <a:xfrm>
            <a:off x="4869791" y="193395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2m</a:t>
            </a:r>
            <a:endParaRPr lang="en-IE" dirty="0"/>
          </a:p>
        </p:txBody>
      </p:sp>
      <p:grpSp>
        <p:nvGrpSpPr>
          <p:cNvPr id="32" name="Group 2">
            <a:extLst>
              <a:ext uri="{FF2B5EF4-FFF2-40B4-BE49-F238E27FC236}">
                <a16:creationId xmlns:a16="http://schemas.microsoft.com/office/drawing/2014/main" id="{CB20C474-536B-444C-B46F-B8ACDF6F74C1}"/>
              </a:ext>
            </a:extLst>
          </p:cNvPr>
          <p:cNvGrpSpPr>
            <a:grpSpLocks/>
          </p:cNvGrpSpPr>
          <p:nvPr/>
        </p:nvGrpSpPr>
        <p:grpSpPr bwMode="auto">
          <a:xfrm>
            <a:off x="6427636" y="4432617"/>
            <a:ext cx="1938338" cy="1609725"/>
            <a:chOff x="2292" y="7532"/>
            <a:chExt cx="3053" cy="2535"/>
          </a:xfrm>
        </p:grpSpPr>
        <p:sp>
          <p:nvSpPr>
            <p:cNvPr id="33" name="Line 3">
              <a:extLst>
                <a:ext uri="{FF2B5EF4-FFF2-40B4-BE49-F238E27FC236}">
                  <a16:creationId xmlns:a16="http://schemas.microsoft.com/office/drawing/2014/main" id="{5B866771-F329-4AFE-83DB-4EDD52139F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9" y="7762"/>
              <a:ext cx="668" cy="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43" name="Line 4">
              <a:extLst>
                <a:ext uri="{FF2B5EF4-FFF2-40B4-BE49-F238E27FC236}">
                  <a16:creationId xmlns:a16="http://schemas.microsoft.com/office/drawing/2014/main" id="{12552050-9B22-4F3B-BF5E-6671AE766D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2" y="7762"/>
              <a:ext cx="668" cy="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44" name="Arc 5">
              <a:extLst>
                <a:ext uri="{FF2B5EF4-FFF2-40B4-BE49-F238E27FC236}">
                  <a16:creationId xmlns:a16="http://schemas.microsoft.com/office/drawing/2014/main" id="{C12C2014-05AD-4B30-9533-4042BD63ED68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292" y="9524"/>
              <a:ext cx="2895" cy="543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1 w 43200"/>
                <a:gd name="T1" fmla="*/ 22929 h 22929"/>
                <a:gd name="T2" fmla="*/ 43182 w 43200"/>
                <a:gd name="T3" fmla="*/ 22487 h 22929"/>
                <a:gd name="T4" fmla="*/ 21600 w 43200"/>
                <a:gd name="T5" fmla="*/ 21600 h 229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929" fill="none" extrusionOk="0">
                  <a:moveTo>
                    <a:pt x="40" y="22929"/>
                  </a:moveTo>
                  <a:cubicBezTo>
                    <a:pt x="13" y="22486"/>
                    <a:pt x="0" y="2204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895"/>
                    <a:pt x="43193" y="22191"/>
                    <a:pt x="43181" y="22486"/>
                  </a:cubicBezTo>
                </a:path>
                <a:path w="43200" h="22929" stroke="0" extrusionOk="0">
                  <a:moveTo>
                    <a:pt x="40" y="22929"/>
                  </a:moveTo>
                  <a:cubicBezTo>
                    <a:pt x="13" y="22486"/>
                    <a:pt x="0" y="2204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895"/>
                    <a:pt x="43193" y="22191"/>
                    <a:pt x="43181" y="22486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45" name="Line 6">
              <a:extLst>
                <a:ext uri="{FF2B5EF4-FFF2-40B4-BE49-F238E27FC236}">
                  <a16:creationId xmlns:a16="http://schemas.microsoft.com/office/drawing/2014/main" id="{D275F7CE-C074-4897-B9E7-0FA4AF8F8B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0" y="9591"/>
              <a:ext cx="151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46" name="Oval 7">
              <a:extLst>
                <a:ext uri="{FF2B5EF4-FFF2-40B4-BE49-F238E27FC236}">
                  <a16:creationId xmlns:a16="http://schemas.microsoft.com/office/drawing/2014/main" id="{725660FC-FAED-4A3C-B1A1-6EDCFD02C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7532"/>
              <a:ext cx="1559" cy="46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47" name="Line 8">
              <a:extLst>
                <a:ext uri="{FF2B5EF4-FFF2-40B4-BE49-F238E27FC236}">
                  <a16:creationId xmlns:a16="http://schemas.microsoft.com/office/drawing/2014/main" id="{E971A107-7779-4EAF-8637-3D5A4197E9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1" y="7742"/>
              <a:ext cx="768" cy="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48" name="Line 9">
              <a:extLst>
                <a:ext uri="{FF2B5EF4-FFF2-40B4-BE49-F238E27FC236}">
                  <a16:creationId xmlns:a16="http://schemas.microsoft.com/office/drawing/2014/main" id="{5D143A2C-7D49-47C3-B180-C27524133D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25" y="7766"/>
              <a:ext cx="20" cy="18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55523459-EF7B-4FF6-BD27-5D6AAA8C0720}"/>
              </a:ext>
            </a:extLst>
          </p:cNvPr>
          <p:cNvSpPr txBox="1"/>
          <p:nvPr/>
        </p:nvSpPr>
        <p:spPr>
          <a:xfrm>
            <a:off x="7514126" y="5437181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5m</a:t>
            </a:r>
            <a:endParaRPr lang="en-IE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C9B20B2-02B8-41D8-A6E9-7B7EB49B0AB2}"/>
              </a:ext>
            </a:extLst>
          </p:cNvPr>
          <p:cNvSpPr txBox="1"/>
          <p:nvPr/>
        </p:nvSpPr>
        <p:spPr>
          <a:xfrm>
            <a:off x="7347328" y="422667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2m</a:t>
            </a:r>
            <a:endParaRPr lang="en-IE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99EAAF3-C94A-4756-B543-074B23AF3763}"/>
              </a:ext>
            </a:extLst>
          </p:cNvPr>
          <p:cNvSpPr txBox="1"/>
          <p:nvPr/>
        </p:nvSpPr>
        <p:spPr>
          <a:xfrm rot="5400000">
            <a:off x="8069403" y="5218138"/>
            <a:ext cx="892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4m</a:t>
            </a:r>
          </a:p>
        </p:txBody>
      </p:sp>
      <p:sp>
        <p:nvSpPr>
          <p:cNvPr id="52" name="Right Triangle 51">
            <a:extLst>
              <a:ext uri="{FF2B5EF4-FFF2-40B4-BE49-F238E27FC236}">
                <a16:creationId xmlns:a16="http://schemas.microsoft.com/office/drawing/2014/main" id="{540777D0-675C-4FB5-9C9B-45BB48478861}"/>
              </a:ext>
            </a:extLst>
          </p:cNvPr>
          <p:cNvSpPr/>
          <p:nvPr/>
        </p:nvSpPr>
        <p:spPr>
          <a:xfrm rot="10800000">
            <a:off x="7836830" y="4565967"/>
            <a:ext cx="487599" cy="120976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3" name="Right Triangle 52">
            <a:extLst>
              <a:ext uri="{FF2B5EF4-FFF2-40B4-BE49-F238E27FC236}">
                <a16:creationId xmlns:a16="http://schemas.microsoft.com/office/drawing/2014/main" id="{CE11EAF6-4911-43AB-9BE1-32F79D0E1141}"/>
              </a:ext>
            </a:extLst>
          </p:cNvPr>
          <p:cNvSpPr/>
          <p:nvPr/>
        </p:nvSpPr>
        <p:spPr>
          <a:xfrm rot="10800000">
            <a:off x="5590436" y="4895884"/>
            <a:ext cx="487599" cy="120976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BD6A7F5-2B51-4217-A75F-FF23A5569709}"/>
              </a:ext>
            </a:extLst>
          </p:cNvPr>
          <p:cNvSpPr txBox="1"/>
          <p:nvPr/>
        </p:nvSpPr>
        <p:spPr>
          <a:xfrm>
            <a:off x="5519492" y="4565967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3m</a:t>
            </a:r>
            <a:endParaRPr lang="en-IE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DF75B71-1CA6-454F-B091-689975021B0F}"/>
              </a:ext>
            </a:extLst>
          </p:cNvPr>
          <p:cNvSpPr txBox="1"/>
          <p:nvPr/>
        </p:nvSpPr>
        <p:spPr>
          <a:xfrm rot="5400000">
            <a:off x="5758255" y="5399233"/>
            <a:ext cx="892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4m</a:t>
            </a:r>
          </a:p>
        </p:txBody>
      </p:sp>
    </p:spTree>
    <p:extLst>
      <p:ext uri="{BB962C8B-B14F-4D97-AF65-F5344CB8AC3E}">
        <p14:creationId xmlns:p14="http://schemas.microsoft.com/office/powerpoint/2010/main" val="212218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5" grpId="0" animBg="1"/>
      <p:bldP spid="29" grpId="0" animBg="1"/>
      <p:bldP spid="30" grpId="0"/>
      <p:bldP spid="31" grpId="0"/>
      <p:bldP spid="49" grpId="0"/>
      <p:bldP spid="50" grpId="0"/>
      <p:bldP spid="51" grpId="0"/>
      <p:bldP spid="52" grpId="0" animBg="1"/>
      <p:bldP spid="53" grpId="0" animBg="1"/>
      <p:bldP spid="54" grpId="0"/>
      <p:bldP spid="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40768"/>
            <a:ext cx="8457323" cy="4839713"/>
          </a:xfrm>
        </p:spPr>
        <p:txBody>
          <a:bodyPr/>
          <a:lstStyle/>
          <a:p>
            <a:r>
              <a:rPr lang="en-IE" sz="2200" dirty="0"/>
              <a:t>Last week we got a question to calculate			          the cost of painting the surface area 				             of room. </a:t>
            </a:r>
          </a:p>
          <a:p>
            <a:r>
              <a:rPr lang="en-IE" sz="2200" dirty="0"/>
              <a:t>Walls	(4) 	2 x 4.5 x 2.7 = 24.3</a:t>
            </a:r>
          </a:p>
          <a:p>
            <a:r>
              <a:rPr lang="en-IE" sz="2200" dirty="0"/>
              <a:t>		2 x 3.6 x 2.7 = </a:t>
            </a:r>
            <a:r>
              <a:rPr lang="en-IE" sz="2200" u="sng" dirty="0"/>
              <a:t>19.44</a:t>
            </a:r>
            <a:r>
              <a:rPr lang="en-IE" sz="2200" dirty="0"/>
              <a:t>	</a:t>
            </a:r>
          </a:p>
          <a:p>
            <a:r>
              <a:rPr lang="en-IE" sz="2200" dirty="0"/>
              <a:t>                                                 43.74m²</a:t>
            </a:r>
          </a:p>
          <a:p>
            <a:r>
              <a:rPr lang="en-IE" sz="2200" dirty="0"/>
              <a:t>Instead we can add the length and breath together and then x 2 x H.</a:t>
            </a:r>
          </a:p>
          <a:p>
            <a:r>
              <a:rPr lang="en-IE" sz="2200" dirty="0"/>
              <a:t>2(L + B) x H = Surface Area </a:t>
            </a:r>
          </a:p>
          <a:p>
            <a:r>
              <a:rPr lang="en-IE" sz="2200" dirty="0"/>
              <a:t>2(4.5+3.6) x 2.7 = 43.74m²</a:t>
            </a:r>
          </a:p>
          <a:p>
            <a:pPr marL="0" indent="0">
              <a:buNone/>
            </a:pPr>
            <a:endParaRPr lang="en-IE" sz="2200" dirty="0"/>
          </a:p>
          <a:p>
            <a:r>
              <a:rPr lang="en-GB" sz="2200" dirty="0"/>
              <a:t>When calculating surface area you can assume the top and bottom of the shapes are left open unless the question states to include them.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323" y="528002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Surface Area </a:t>
            </a:r>
          </a:p>
        </p:txBody>
      </p:sp>
      <p:sp>
        <p:nvSpPr>
          <p:cNvPr id="7" name="Cube 6">
            <a:extLst>
              <a:ext uri="{FF2B5EF4-FFF2-40B4-BE49-F238E27FC236}">
                <a16:creationId xmlns:a16="http://schemas.microsoft.com/office/drawing/2014/main" id="{CD1ADE08-138C-472D-831F-03ED20728F48}"/>
              </a:ext>
            </a:extLst>
          </p:cNvPr>
          <p:cNvSpPr/>
          <p:nvPr/>
        </p:nvSpPr>
        <p:spPr>
          <a:xfrm>
            <a:off x="6013775" y="1237422"/>
            <a:ext cx="2534568" cy="116533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29A37D-7EC3-4E7A-A11F-FE893EDCEF11}"/>
              </a:ext>
            </a:extLst>
          </p:cNvPr>
          <p:cNvSpPr/>
          <p:nvPr/>
        </p:nvSpPr>
        <p:spPr>
          <a:xfrm>
            <a:off x="6954687" y="847173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4.5m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BBBCE3-012C-43A3-97EA-2A1D7B6A4330}"/>
              </a:ext>
            </a:extLst>
          </p:cNvPr>
          <p:cNvSpPr txBox="1"/>
          <p:nvPr/>
        </p:nvSpPr>
        <p:spPr>
          <a:xfrm rot="16200000">
            <a:off x="5502738" y="186970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2.7m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30BB58-4D4D-42B7-8A33-A2C131A7D2FD}"/>
              </a:ext>
            </a:extLst>
          </p:cNvPr>
          <p:cNvSpPr txBox="1"/>
          <p:nvPr/>
        </p:nvSpPr>
        <p:spPr>
          <a:xfrm rot="18659439">
            <a:off x="5549625" y="964331"/>
            <a:ext cx="92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3.6m</a:t>
            </a:r>
          </a:p>
        </p:txBody>
      </p:sp>
    </p:spTree>
    <p:extLst>
      <p:ext uri="{BB962C8B-B14F-4D97-AF65-F5344CB8AC3E}">
        <p14:creationId xmlns:p14="http://schemas.microsoft.com/office/powerpoint/2010/main" val="149552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40768"/>
            <a:ext cx="8457323" cy="4389437"/>
          </a:xfrm>
        </p:spPr>
        <p:txBody>
          <a:bodyPr/>
          <a:lstStyle/>
          <a:p>
            <a:r>
              <a:rPr lang="en-GB" sz="2200" dirty="0"/>
              <a:t>Q 1. Calculate the surface area of the cuboid.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r>
              <a:rPr lang="en-GB" sz="2200" dirty="0"/>
              <a:t>Q 2. Calculate the surface area of the cube.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r>
              <a:rPr lang="en-GB" sz="2200" dirty="0"/>
              <a:t>Q 3. Calculate the surface area of the cylinder.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323" y="528002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Surface Area </a:t>
            </a:r>
          </a:p>
        </p:txBody>
      </p:sp>
      <p:sp>
        <p:nvSpPr>
          <p:cNvPr id="7" name="Cube 6">
            <a:extLst>
              <a:ext uri="{FF2B5EF4-FFF2-40B4-BE49-F238E27FC236}">
                <a16:creationId xmlns:a16="http://schemas.microsoft.com/office/drawing/2014/main" id="{CD1ADE08-138C-472D-831F-03ED20728F48}"/>
              </a:ext>
            </a:extLst>
          </p:cNvPr>
          <p:cNvSpPr/>
          <p:nvPr/>
        </p:nvSpPr>
        <p:spPr>
          <a:xfrm>
            <a:off x="6013775" y="1237422"/>
            <a:ext cx="2534568" cy="116533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29A37D-7EC3-4E7A-A11F-FE893EDCEF11}"/>
              </a:ext>
            </a:extLst>
          </p:cNvPr>
          <p:cNvSpPr/>
          <p:nvPr/>
        </p:nvSpPr>
        <p:spPr>
          <a:xfrm>
            <a:off x="6954687" y="847173"/>
            <a:ext cx="76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3.75m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BBBCE3-012C-43A3-97EA-2A1D7B6A4330}"/>
              </a:ext>
            </a:extLst>
          </p:cNvPr>
          <p:cNvSpPr txBox="1"/>
          <p:nvPr/>
        </p:nvSpPr>
        <p:spPr>
          <a:xfrm rot="16200000">
            <a:off x="5502738" y="186970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2.4m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30BB58-4D4D-42B7-8A33-A2C131A7D2FD}"/>
              </a:ext>
            </a:extLst>
          </p:cNvPr>
          <p:cNvSpPr txBox="1"/>
          <p:nvPr/>
        </p:nvSpPr>
        <p:spPr>
          <a:xfrm rot="18659439">
            <a:off x="5549625" y="964331"/>
            <a:ext cx="92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2.6m</a:t>
            </a:r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A6A9BBA3-D8E6-45F2-BF2A-0C315846C30E}"/>
              </a:ext>
            </a:extLst>
          </p:cNvPr>
          <p:cNvSpPr/>
          <p:nvPr/>
        </p:nvSpPr>
        <p:spPr>
          <a:xfrm>
            <a:off x="6542797" y="2963812"/>
            <a:ext cx="1441491" cy="1314281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1B7B0E-1DA5-4608-970C-C69E37BD707E}"/>
              </a:ext>
            </a:extLst>
          </p:cNvPr>
          <p:cNvSpPr/>
          <p:nvPr/>
        </p:nvSpPr>
        <p:spPr>
          <a:xfrm>
            <a:off x="6694795" y="4267677"/>
            <a:ext cx="76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3.50m</a:t>
            </a:r>
          </a:p>
        </p:txBody>
      </p:sp>
      <p:sp>
        <p:nvSpPr>
          <p:cNvPr id="12" name="Flowchart: Magnetic Disk 11">
            <a:extLst>
              <a:ext uri="{FF2B5EF4-FFF2-40B4-BE49-F238E27FC236}">
                <a16:creationId xmlns:a16="http://schemas.microsoft.com/office/drawing/2014/main" id="{DB591845-68B0-4720-A523-4AF013CFCBAF}"/>
              </a:ext>
            </a:extLst>
          </p:cNvPr>
          <p:cNvSpPr/>
          <p:nvPr/>
        </p:nvSpPr>
        <p:spPr>
          <a:xfrm>
            <a:off x="6643160" y="4860863"/>
            <a:ext cx="1566670" cy="97268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EE99D92-C35B-474E-9458-3EE4F6614E7D}"/>
              </a:ext>
            </a:extLst>
          </p:cNvPr>
          <p:cNvSpPr/>
          <p:nvPr/>
        </p:nvSpPr>
        <p:spPr>
          <a:xfrm>
            <a:off x="6728227" y="5944996"/>
            <a:ext cx="1396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Diameter 5m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2BA1F9-81E7-4C4D-81A2-76FD8C53FF03}"/>
              </a:ext>
            </a:extLst>
          </p:cNvPr>
          <p:cNvSpPr txBox="1"/>
          <p:nvPr/>
        </p:nvSpPr>
        <p:spPr>
          <a:xfrm rot="16200000">
            <a:off x="6031759" y="5205868"/>
            <a:ext cx="65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1.4m</a:t>
            </a:r>
          </a:p>
        </p:txBody>
      </p:sp>
    </p:spTree>
    <p:extLst>
      <p:ext uri="{BB962C8B-B14F-4D97-AF65-F5344CB8AC3E}">
        <p14:creationId xmlns:p14="http://schemas.microsoft.com/office/powerpoint/2010/main" val="3858929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40768"/>
            <a:ext cx="8457323" cy="4989230"/>
          </a:xfrm>
        </p:spPr>
        <p:txBody>
          <a:bodyPr/>
          <a:lstStyle/>
          <a:p>
            <a:r>
              <a:rPr lang="en-GB" sz="2200" dirty="0"/>
              <a:t>Q 1. Calculate the surface area of the cuboid.</a:t>
            </a:r>
          </a:p>
          <a:p>
            <a:r>
              <a:rPr lang="en-IE" sz="2200" dirty="0"/>
              <a:t>2(L + B) x H = Surface Area </a:t>
            </a:r>
          </a:p>
          <a:p>
            <a:r>
              <a:rPr lang="en-IE" sz="2200" dirty="0"/>
              <a:t>2 (3.75 + 2.6) x 2.4 = 30.48m² </a:t>
            </a:r>
            <a:endParaRPr lang="en-GB" sz="2200" dirty="0"/>
          </a:p>
          <a:p>
            <a:endParaRPr lang="en-GB" sz="2200" dirty="0"/>
          </a:p>
          <a:p>
            <a:r>
              <a:rPr lang="en-GB" sz="2200" dirty="0"/>
              <a:t>Q 2. Calculate the surface area of the cube</a:t>
            </a:r>
          </a:p>
          <a:p>
            <a:r>
              <a:rPr lang="en-IE" sz="2200" dirty="0"/>
              <a:t>2(L + B) x H = Surface Area</a:t>
            </a:r>
          </a:p>
          <a:p>
            <a:r>
              <a:rPr lang="en-IE" sz="2200" dirty="0"/>
              <a:t>2(3.5 + 3.5) x 3.5 =  49m²</a:t>
            </a:r>
          </a:p>
          <a:p>
            <a:pPr marL="0" indent="0">
              <a:buNone/>
            </a:pPr>
            <a:endParaRPr lang="en-GB" sz="2200" dirty="0"/>
          </a:p>
          <a:p>
            <a:r>
              <a:rPr lang="en-GB" sz="2200" dirty="0"/>
              <a:t>Q 3. Calculate the surface area of the cylinder.</a:t>
            </a:r>
          </a:p>
          <a:p>
            <a:r>
              <a:rPr lang="en-IE" sz="2200" dirty="0"/>
              <a:t>2</a:t>
            </a:r>
            <a:r>
              <a:rPr lang="en-US" dirty="0">
                <a:sym typeface="Symbol" panose="05050102010706020507" pitchFamily="18" charset="2"/>
              </a:rPr>
              <a:t></a:t>
            </a:r>
            <a:r>
              <a:rPr lang="en-US" dirty="0"/>
              <a:t>r</a:t>
            </a:r>
            <a:r>
              <a:rPr lang="en-IE" sz="2200" dirty="0"/>
              <a:t>H = Surface Area </a:t>
            </a:r>
          </a:p>
          <a:p>
            <a:r>
              <a:rPr lang="en-IE" sz="2200" dirty="0"/>
              <a:t>2 x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2.5 X 1.4 =  21.991</a:t>
            </a:r>
            <a:r>
              <a:rPr lang="en-IE" sz="2200" dirty="0"/>
              <a:t>m²</a:t>
            </a:r>
          </a:p>
          <a:p>
            <a:endParaRPr lang="en-IE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323" y="528002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Surface Area </a:t>
            </a:r>
          </a:p>
        </p:txBody>
      </p:sp>
      <p:sp>
        <p:nvSpPr>
          <p:cNvPr id="7" name="Cube 6">
            <a:extLst>
              <a:ext uri="{FF2B5EF4-FFF2-40B4-BE49-F238E27FC236}">
                <a16:creationId xmlns:a16="http://schemas.microsoft.com/office/drawing/2014/main" id="{CD1ADE08-138C-472D-831F-03ED20728F48}"/>
              </a:ext>
            </a:extLst>
          </p:cNvPr>
          <p:cNvSpPr/>
          <p:nvPr/>
        </p:nvSpPr>
        <p:spPr>
          <a:xfrm>
            <a:off x="6013775" y="1237422"/>
            <a:ext cx="2534568" cy="116533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29A37D-7EC3-4E7A-A11F-FE893EDCEF11}"/>
              </a:ext>
            </a:extLst>
          </p:cNvPr>
          <p:cNvSpPr/>
          <p:nvPr/>
        </p:nvSpPr>
        <p:spPr>
          <a:xfrm>
            <a:off x="6954687" y="847173"/>
            <a:ext cx="76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3.75m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BBBCE3-012C-43A3-97EA-2A1D7B6A4330}"/>
              </a:ext>
            </a:extLst>
          </p:cNvPr>
          <p:cNvSpPr txBox="1"/>
          <p:nvPr/>
        </p:nvSpPr>
        <p:spPr>
          <a:xfrm rot="16200000">
            <a:off x="5502738" y="186970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2.4m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30BB58-4D4D-42B7-8A33-A2C131A7D2FD}"/>
              </a:ext>
            </a:extLst>
          </p:cNvPr>
          <p:cNvSpPr txBox="1"/>
          <p:nvPr/>
        </p:nvSpPr>
        <p:spPr>
          <a:xfrm rot="18659439">
            <a:off x="5549625" y="964331"/>
            <a:ext cx="92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2.6m</a:t>
            </a:r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A6A9BBA3-D8E6-45F2-BF2A-0C315846C30E}"/>
              </a:ext>
            </a:extLst>
          </p:cNvPr>
          <p:cNvSpPr/>
          <p:nvPr/>
        </p:nvSpPr>
        <p:spPr>
          <a:xfrm>
            <a:off x="6542797" y="2963812"/>
            <a:ext cx="1441491" cy="1314281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1B7B0E-1DA5-4608-970C-C69E37BD707E}"/>
              </a:ext>
            </a:extLst>
          </p:cNvPr>
          <p:cNvSpPr/>
          <p:nvPr/>
        </p:nvSpPr>
        <p:spPr>
          <a:xfrm>
            <a:off x="6694795" y="4267677"/>
            <a:ext cx="76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3.50m</a:t>
            </a:r>
          </a:p>
        </p:txBody>
      </p:sp>
      <p:sp>
        <p:nvSpPr>
          <p:cNvPr id="12" name="Flowchart: Magnetic Disk 11">
            <a:extLst>
              <a:ext uri="{FF2B5EF4-FFF2-40B4-BE49-F238E27FC236}">
                <a16:creationId xmlns:a16="http://schemas.microsoft.com/office/drawing/2014/main" id="{DB591845-68B0-4720-A523-4AF013CFCBAF}"/>
              </a:ext>
            </a:extLst>
          </p:cNvPr>
          <p:cNvSpPr/>
          <p:nvPr/>
        </p:nvSpPr>
        <p:spPr>
          <a:xfrm>
            <a:off x="6643160" y="4860863"/>
            <a:ext cx="1566670" cy="97268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EE99D92-C35B-474E-9458-3EE4F6614E7D}"/>
              </a:ext>
            </a:extLst>
          </p:cNvPr>
          <p:cNvSpPr/>
          <p:nvPr/>
        </p:nvSpPr>
        <p:spPr>
          <a:xfrm>
            <a:off x="6728227" y="5944996"/>
            <a:ext cx="1396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Diameter 5m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2BA1F9-81E7-4C4D-81A2-76FD8C53FF03}"/>
              </a:ext>
            </a:extLst>
          </p:cNvPr>
          <p:cNvSpPr txBox="1"/>
          <p:nvPr/>
        </p:nvSpPr>
        <p:spPr>
          <a:xfrm rot="16200000">
            <a:off x="6031759" y="5205868"/>
            <a:ext cx="65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1.4m</a:t>
            </a:r>
          </a:p>
        </p:txBody>
      </p:sp>
    </p:spTree>
    <p:extLst>
      <p:ext uri="{BB962C8B-B14F-4D97-AF65-F5344CB8AC3E}">
        <p14:creationId xmlns:p14="http://schemas.microsoft.com/office/powerpoint/2010/main" val="92620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98564"/>
          </a:xfrm>
        </p:spPr>
        <p:txBody>
          <a:bodyPr/>
          <a:lstStyle/>
          <a:p>
            <a:r>
              <a:rPr lang="en-GB" dirty="0"/>
              <a:t>Surface Area of Sphere 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015" y="1556792"/>
            <a:ext cx="8229600" cy="4911824"/>
          </a:xfrm>
        </p:spPr>
        <p:txBody>
          <a:bodyPr/>
          <a:lstStyle/>
          <a:p>
            <a:r>
              <a:rPr lang="en-GB" sz="2200" dirty="0"/>
              <a:t>Calculate the surface area of the Sphere.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Surface Area = 4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r²</a:t>
            </a:r>
          </a:p>
          <a:p>
            <a:r>
              <a:rPr lang="en-US" sz="2200" dirty="0"/>
              <a:t>4 x </a:t>
            </a:r>
            <a:r>
              <a:rPr lang="en-US" sz="2200" dirty="0">
                <a:sym typeface="Symbol" panose="05050102010706020507" pitchFamily="18" charset="2"/>
              </a:rPr>
              <a:t> x 2</a:t>
            </a:r>
            <a:r>
              <a:rPr lang="en-US" sz="2200" dirty="0"/>
              <a:t>² = 4 x </a:t>
            </a:r>
            <a:r>
              <a:rPr lang="en-US" sz="2200" dirty="0">
                <a:sym typeface="Symbol" panose="05050102010706020507" pitchFamily="18" charset="2"/>
              </a:rPr>
              <a:t> x 2</a:t>
            </a:r>
            <a:r>
              <a:rPr lang="en-US" sz="2200" dirty="0"/>
              <a:t>² = 50.26</a:t>
            </a:r>
            <a:r>
              <a:rPr lang="en-IE" sz="2200" dirty="0"/>
              <a:t>m²</a:t>
            </a:r>
          </a:p>
          <a:p>
            <a:pPr marL="0" indent="0">
              <a:buNone/>
            </a:pPr>
            <a:endParaRPr lang="en-IE" sz="2200" dirty="0"/>
          </a:p>
          <a:p>
            <a:r>
              <a:rPr lang="en-IE" sz="2200" dirty="0"/>
              <a:t>Q 1. </a:t>
            </a:r>
            <a:r>
              <a:rPr lang="en-GB" sz="2200" dirty="0"/>
              <a:t>Calculate the surface area of the Sphere A.      A</a:t>
            </a:r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r>
              <a:rPr lang="en-IE" sz="2200" dirty="0"/>
              <a:t>Q 2. </a:t>
            </a:r>
            <a:r>
              <a:rPr lang="en-GB" sz="2200" dirty="0"/>
              <a:t>Calculate the surface area of the Sphere B.      B</a:t>
            </a:r>
            <a:r>
              <a:rPr lang="en-US" sz="2200" dirty="0"/>
              <a:t>		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7373A089-E899-4F7D-8834-621E0FD48482}"/>
              </a:ext>
            </a:extLst>
          </p:cNvPr>
          <p:cNvGrpSpPr>
            <a:grpSpLocks/>
          </p:cNvGrpSpPr>
          <p:nvPr/>
        </p:nvGrpSpPr>
        <p:grpSpPr bwMode="auto">
          <a:xfrm>
            <a:off x="6680064" y="1079937"/>
            <a:ext cx="1200902" cy="1244475"/>
            <a:chOff x="1800" y="6396"/>
            <a:chExt cx="2700" cy="2520"/>
          </a:xfrm>
        </p:grpSpPr>
        <p:grpSp>
          <p:nvGrpSpPr>
            <p:cNvPr id="7" name="Group 3">
              <a:extLst>
                <a:ext uri="{FF2B5EF4-FFF2-40B4-BE49-F238E27FC236}">
                  <a16:creationId xmlns:a16="http://schemas.microsoft.com/office/drawing/2014/main" id="{58B26050-725F-4C8B-B377-9E6FA16C57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00" y="6396"/>
              <a:ext cx="2700" cy="2520"/>
              <a:chOff x="5940" y="8280"/>
              <a:chExt cx="3780" cy="3240"/>
            </a:xfrm>
          </p:grpSpPr>
          <p:sp>
            <p:nvSpPr>
              <p:cNvPr id="10" name="Oval 4">
                <a:extLst>
                  <a:ext uri="{FF2B5EF4-FFF2-40B4-BE49-F238E27FC236}">
                    <a16:creationId xmlns:a16="http://schemas.microsoft.com/office/drawing/2014/main" id="{AB5A3677-B6E0-455B-AA05-A412745B70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40" y="8280"/>
                <a:ext cx="3780" cy="324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11" name="Arc 5">
                <a:extLst>
                  <a:ext uri="{FF2B5EF4-FFF2-40B4-BE49-F238E27FC236}">
                    <a16:creationId xmlns:a16="http://schemas.microsoft.com/office/drawing/2014/main" id="{95733EF2-4C07-41E2-884C-084018D90E00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6300" y="9000"/>
                <a:ext cx="3041" cy="1800"/>
              </a:xfrm>
              <a:custGeom>
                <a:avLst/>
                <a:gdLst>
                  <a:gd name="G0" fmla="+- 4730 0 0"/>
                  <a:gd name="G1" fmla="+- 21600 0 0"/>
                  <a:gd name="G2" fmla="+- 21600 0 0"/>
                  <a:gd name="T0" fmla="*/ 0 w 26330"/>
                  <a:gd name="T1" fmla="*/ 524 h 23486"/>
                  <a:gd name="T2" fmla="*/ 26247 w 26330"/>
                  <a:gd name="T3" fmla="*/ 23486 h 23486"/>
                  <a:gd name="T4" fmla="*/ 4730 w 26330"/>
                  <a:gd name="T5" fmla="*/ 21600 h 23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330" h="23486" fill="none" extrusionOk="0">
                    <a:moveTo>
                      <a:pt x="0" y="524"/>
                    </a:moveTo>
                    <a:cubicBezTo>
                      <a:pt x="1552" y="175"/>
                      <a:pt x="3138" y="0"/>
                      <a:pt x="4730" y="0"/>
                    </a:cubicBezTo>
                    <a:cubicBezTo>
                      <a:pt x="16659" y="0"/>
                      <a:pt x="26330" y="9670"/>
                      <a:pt x="26330" y="21600"/>
                    </a:cubicBezTo>
                    <a:cubicBezTo>
                      <a:pt x="26330" y="22229"/>
                      <a:pt x="26302" y="22858"/>
                      <a:pt x="26247" y="23486"/>
                    </a:cubicBezTo>
                  </a:path>
                  <a:path w="26330" h="23486" stroke="0" extrusionOk="0">
                    <a:moveTo>
                      <a:pt x="0" y="524"/>
                    </a:moveTo>
                    <a:cubicBezTo>
                      <a:pt x="1552" y="175"/>
                      <a:pt x="3138" y="0"/>
                      <a:pt x="4730" y="0"/>
                    </a:cubicBezTo>
                    <a:cubicBezTo>
                      <a:pt x="16659" y="0"/>
                      <a:pt x="26330" y="9670"/>
                      <a:pt x="26330" y="21600"/>
                    </a:cubicBezTo>
                    <a:cubicBezTo>
                      <a:pt x="26330" y="22229"/>
                      <a:pt x="26302" y="22858"/>
                      <a:pt x="26247" y="23486"/>
                    </a:cubicBezTo>
                    <a:lnTo>
                      <a:pt x="473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12" name="Arc 6">
                <a:extLst>
                  <a:ext uri="{FF2B5EF4-FFF2-40B4-BE49-F238E27FC236}">
                    <a16:creationId xmlns:a16="http://schemas.microsoft.com/office/drawing/2014/main" id="{4EBA7167-6361-4174-8343-E305778340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0" y="8640"/>
                <a:ext cx="2340" cy="2520"/>
              </a:xfrm>
              <a:custGeom>
                <a:avLst/>
                <a:gdLst>
                  <a:gd name="G0" fmla="+- 3981 0 0"/>
                  <a:gd name="G1" fmla="+- 21600 0 0"/>
                  <a:gd name="G2" fmla="+- 21600 0 0"/>
                  <a:gd name="T0" fmla="*/ 0 w 25581"/>
                  <a:gd name="T1" fmla="*/ 370 h 24283"/>
                  <a:gd name="T2" fmla="*/ 25414 w 25581"/>
                  <a:gd name="T3" fmla="*/ 24283 h 24283"/>
                  <a:gd name="T4" fmla="*/ 3981 w 25581"/>
                  <a:gd name="T5" fmla="*/ 21600 h 24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81" h="24283" fill="none" extrusionOk="0">
                    <a:moveTo>
                      <a:pt x="0" y="370"/>
                    </a:moveTo>
                    <a:cubicBezTo>
                      <a:pt x="1312" y="123"/>
                      <a:pt x="2645" y="0"/>
                      <a:pt x="3981" y="0"/>
                    </a:cubicBezTo>
                    <a:cubicBezTo>
                      <a:pt x="15910" y="0"/>
                      <a:pt x="25581" y="9670"/>
                      <a:pt x="25581" y="21600"/>
                    </a:cubicBezTo>
                    <a:cubicBezTo>
                      <a:pt x="25581" y="22496"/>
                      <a:pt x="25525" y="23392"/>
                      <a:pt x="25413" y="24282"/>
                    </a:cubicBezTo>
                  </a:path>
                  <a:path w="25581" h="24283" stroke="0" extrusionOk="0">
                    <a:moveTo>
                      <a:pt x="0" y="370"/>
                    </a:moveTo>
                    <a:cubicBezTo>
                      <a:pt x="1312" y="123"/>
                      <a:pt x="2645" y="0"/>
                      <a:pt x="3981" y="0"/>
                    </a:cubicBezTo>
                    <a:cubicBezTo>
                      <a:pt x="15910" y="0"/>
                      <a:pt x="25581" y="9670"/>
                      <a:pt x="25581" y="21600"/>
                    </a:cubicBezTo>
                    <a:cubicBezTo>
                      <a:pt x="25581" y="22496"/>
                      <a:pt x="25525" y="23392"/>
                      <a:pt x="25413" y="24282"/>
                    </a:cubicBezTo>
                    <a:lnTo>
                      <a:pt x="3981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039E1171-0516-4CAD-A238-1212DA46B7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0" y="6840"/>
              <a:ext cx="90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837B3B2A-9895-4D93-8C23-B39EFC2EA0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40" y="6660"/>
              <a:ext cx="90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6597475" y="2400148"/>
            <a:ext cx="1366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Radius = 2m</a:t>
            </a:r>
            <a:endParaRPr lang="en-I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EB4248-B415-4EDC-80A7-666E3A10C692}"/>
              </a:ext>
            </a:extLst>
          </p:cNvPr>
          <p:cNvSpPr txBox="1"/>
          <p:nvPr/>
        </p:nvSpPr>
        <p:spPr>
          <a:xfrm>
            <a:off x="6553384" y="4300373"/>
            <a:ext cx="172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Radius = 3.75m</a:t>
            </a:r>
            <a:endParaRPr lang="en-IE" dirty="0"/>
          </a:p>
        </p:txBody>
      </p:sp>
      <mc:AlternateContent xmlns:mc="http://schemas.openxmlformats.org/markup-compatibility/2006" xmlns:am3d="http://schemas.microsoft.com/office/drawing/2017/model3d">
        <mc:Choice Requires="am3d">
          <p:graphicFrame>
            <p:nvGraphicFramePr>
              <p:cNvPr id="17" name="3D Model 16">
                <a:extLst>
                  <a:ext uri="{FF2B5EF4-FFF2-40B4-BE49-F238E27FC236}">
                    <a16:creationId xmlns:a16="http://schemas.microsoft.com/office/drawing/2014/main" id="{8837F5CA-0E39-4C18-A7EC-3D96B918D7E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792025605"/>
                  </p:ext>
                </p:extLst>
              </p:nvPr>
            </p:nvGraphicFramePr>
            <p:xfrm>
              <a:off x="6673949" y="2904425"/>
              <a:ext cx="1415001" cy="1433996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415001" cy="1433996"/>
                    </a:xfrm>
                    <a:prstGeom prst="rect">
                      <a:avLst/>
                    </a:prstGeom>
                    <a:noFill/>
                  </am3d:spPr>
                  <am3d:camera>
                    <am3d:pos x="0" y="0" z="81465022"/>
                    <am3d:up dx="0" dy="36000000" dz="0"/>
                    <am3d:lookAt x="0" y="0" z="0"/>
                    <am3d:perspective fov="1703248"/>
                  </am3d:camera>
                  <am3d:trans>
                    <am3d:meterPerModelUnit n="25011239" d="1000000"/>
                    <am3d:preTrans dx="-3" dy="-17997298" dz="1"/>
                    <am3d:scale>
                      <am3d:sx n="1000000" d="1000000"/>
                      <am3d:sy n="1000000" d="1000000"/>
                      <am3d:sz n="1000000" d="1000000"/>
                    </am3d:scale>
                    <am3d:rot ax="-6583863" ay="1054390" az="-8743551"/>
                    <am3d:postTrans dx="0" dy="0" dz="0"/>
                  </am3d:trans>
                  <am3d:raster rName="Office3DRenderer" rVer="16.0.8326">
                    <am3d:blip r:embed="rId3"/>
                  </am3d:raster>
                  <am3d:winViewport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 xmlns="">
          <p:pic>
            <p:nvPicPr>
              <p:cNvPr id="17" name="3D Model 16">
                <a:extLst>
                  <a:ext uri="{FF2B5EF4-FFF2-40B4-BE49-F238E27FC236}">
                    <a16:creationId xmlns:a16="http://schemas.microsoft.com/office/drawing/2014/main" id="{8837F5CA-0E39-4C18-A7EC-3D96B918D7E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73949" y="2904425"/>
                <a:ext cx="1415001" cy="1433996"/>
              </a:xfrm>
              <a:prstGeom prst="rect">
                <a:avLst/>
              </a:prstGeom>
              <a:noFill/>
            </p:spPr>
          </p:pic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FCABBA4C-64C8-4E3E-A95B-F5C6BF93CBE3}"/>
              </a:ext>
            </a:extLst>
          </p:cNvPr>
          <p:cNvSpPr txBox="1"/>
          <p:nvPr/>
        </p:nvSpPr>
        <p:spPr>
          <a:xfrm>
            <a:off x="6497187" y="6318303"/>
            <a:ext cx="2283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Diameter  = 7.5m</a:t>
            </a:r>
            <a:endParaRPr lang="en-IE" dirty="0"/>
          </a:p>
        </p:txBody>
      </p:sp>
      <mc:AlternateContent xmlns:mc="http://schemas.openxmlformats.org/markup-compatibility/2006" xmlns:am3d="http://schemas.microsoft.com/office/drawing/2017/model3d">
        <mc:Choice Requires="am3d">
          <p:graphicFrame>
            <p:nvGraphicFramePr>
              <p:cNvPr id="19" name="3D Model 18">
                <a:extLst>
                  <a:ext uri="{FF2B5EF4-FFF2-40B4-BE49-F238E27FC236}">
                    <a16:creationId xmlns:a16="http://schemas.microsoft.com/office/drawing/2014/main" id="{CE28C502-D4E9-4E9E-89FA-922D45A17D5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18173738"/>
                  </p:ext>
                </p:extLst>
              </p:nvPr>
            </p:nvGraphicFramePr>
            <p:xfrm>
              <a:off x="6673949" y="4826062"/>
              <a:ext cx="1415001" cy="1433996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415001" cy="1433996"/>
                    </a:xfrm>
                    <a:prstGeom prst="rect">
                      <a:avLst/>
                    </a:prstGeom>
                    <a:noFill/>
                  </am3d:spPr>
                  <am3d:camera>
                    <am3d:pos x="0" y="0" z="81465022"/>
                    <am3d:up dx="0" dy="36000000" dz="0"/>
                    <am3d:lookAt x="0" y="0" z="0"/>
                    <am3d:perspective fov="1703248"/>
                  </am3d:camera>
                  <am3d:trans>
                    <am3d:meterPerModelUnit n="25011239" d="1000000"/>
                    <am3d:preTrans dx="-3" dy="-17997298" dz="1"/>
                    <am3d:scale>
                      <am3d:sx n="1000000" d="1000000"/>
                      <am3d:sy n="1000000" d="1000000"/>
                      <am3d:sz n="1000000" d="1000000"/>
                    </am3d:scale>
                    <am3d:rot ax="-6583863" ay="1054390" az="-8743551"/>
                    <am3d:postTrans dx="0" dy="0" dz="0"/>
                  </am3d:trans>
                  <am3d:raster rName="Office3DRenderer" rVer="16.0.8326">
                    <am3d:blip r:embed="rId3"/>
                  </am3d:raster>
                  <am3d:winViewport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 xmlns="">
          <p:pic>
            <p:nvPicPr>
              <p:cNvPr id="19" name="3D Model 18">
                <a:extLst>
                  <a:ext uri="{FF2B5EF4-FFF2-40B4-BE49-F238E27FC236}">
                    <a16:creationId xmlns:a16="http://schemas.microsoft.com/office/drawing/2014/main" id="{CE28C502-D4E9-4E9E-89FA-922D45A17D5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73949" y="4826062"/>
                <a:ext cx="1415001" cy="1433996"/>
              </a:xfrm>
              <a:prstGeom prst="rect">
                <a:avLst/>
              </a:prstGeom>
              <a:noFill/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15209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98564"/>
          </a:xfrm>
        </p:spPr>
        <p:txBody>
          <a:bodyPr/>
          <a:lstStyle/>
          <a:p>
            <a:r>
              <a:rPr lang="en-GB" dirty="0"/>
              <a:t>Surface Area of Sphere 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015" y="1556792"/>
            <a:ext cx="8229600" cy="4911824"/>
          </a:xfrm>
        </p:spPr>
        <p:txBody>
          <a:bodyPr/>
          <a:lstStyle/>
          <a:p>
            <a:r>
              <a:rPr lang="en-GB" sz="2200" dirty="0"/>
              <a:t>Calculate the surface area of the Sphere.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Surface Area = 4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r²</a:t>
            </a:r>
          </a:p>
          <a:p>
            <a:r>
              <a:rPr lang="en-US" sz="2200" dirty="0"/>
              <a:t>4 x </a:t>
            </a:r>
            <a:r>
              <a:rPr lang="en-US" sz="2200" dirty="0">
                <a:sym typeface="Symbol" panose="05050102010706020507" pitchFamily="18" charset="2"/>
              </a:rPr>
              <a:t> x 2</a:t>
            </a:r>
            <a:r>
              <a:rPr lang="en-US" sz="2200" dirty="0"/>
              <a:t>² = 4 x </a:t>
            </a:r>
            <a:r>
              <a:rPr lang="en-US" sz="2200" dirty="0">
                <a:sym typeface="Symbol" panose="05050102010706020507" pitchFamily="18" charset="2"/>
              </a:rPr>
              <a:t> x 2</a:t>
            </a:r>
            <a:r>
              <a:rPr lang="en-US" sz="2200" dirty="0"/>
              <a:t>² = 50.26</a:t>
            </a:r>
            <a:r>
              <a:rPr lang="en-IE" sz="2200" dirty="0"/>
              <a:t>m²</a:t>
            </a:r>
          </a:p>
          <a:p>
            <a:pPr marL="0" indent="0">
              <a:buNone/>
            </a:pPr>
            <a:endParaRPr lang="en-IE" sz="2200" dirty="0"/>
          </a:p>
          <a:p>
            <a:r>
              <a:rPr lang="en-IE" sz="2200" dirty="0"/>
              <a:t>Q 1. </a:t>
            </a:r>
            <a:r>
              <a:rPr lang="en-GB" sz="2200" dirty="0"/>
              <a:t>Calculate the surface area of the Sphere A.      A</a:t>
            </a:r>
          </a:p>
          <a:p>
            <a:r>
              <a:rPr lang="en-US" sz="2200" dirty="0"/>
              <a:t>4 x </a:t>
            </a:r>
            <a:r>
              <a:rPr lang="en-US" sz="2200" dirty="0">
                <a:sym typeface="Symbol" panose="05050102010706020507" pitchFamily="18" charset="2"/>
              </a:rPr>
              <a:t> x 3.75</a:t>
            </a:r>
            <a:r>
              <a:rPr lang="en-US" sz="2200" dirty="0"/>
              <a:t>² = 4 x </a:t>
            </a:r>
            <a:r>
              <a:rPr lang="en-US" sz="2200" dirty="0">
                <a:sym typeface="Symbol" panose="05050102010706020507" pitchFamily="18" charset="2"/>
              </a:rPr>
              <a:t> x 3.75</a:t>
            </a:r>
            <a:r>
              <a:rPr lang="en-US" sz="2200" dirty="0"/>
              <a:t>² = 176.714</a:t>
            </a:r>
            <a:r>
              <a:rPr lang="en-IE" sz="2200" dirty="0"/>
              <a:t>m²</a:t>
            </a:r>
            <a:endParaRPr lang="en-GB" sz="22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  <a:p>
            <a:r>
              <a:rPr lang="en-IE" sz="2200" dirty="0"/>
              <a:t>Q 2. </a:t>
            </a:r>
            <a:r>
              <a:rPr lang="en-GB" sz="2200" dirty="0"/>
              <a:t>Calculate the surface area of the Sphere B.      B</a:t>
            </a:r>
          </a:p>
          <a:p>
            <a:r>
              <a:rPr lang="en-US" sz="2200" dirty="0"/>
              <a:t>4 x </a:t>
            </a:r>
            <a:r>
              <a:rPr lang="en-US" sz="2200" dirty="0">
                <a:sym typeface="Symbol" panose="05050102010706020507" pitchFamily="18" charset="2"/>
              </a:rPr>
              <a:t> x 3.75</a:t>
            </a:r>
            <a:r>
              <a:rPr lang="en-US" sz="2200" dirty="0"/>
              <a:t>² = 4 x </a:t>
            </a:r>
            <a:r>
              <a:rPr lang="en-US" sz="2200" dirty="0">
                <a:sym typeface="Symbol" panose="05050102010706020507" pitchFamily="18" charset="2"/>
              </a:rPr>
              <a:t> x 3.75</a:t>
            </a:r>
            <a:r>
              <a:rPr lang="en-US" sz="2200" dirty="0"/>
              <a:t>² = 176.714</a:t>
            </a:r>
            <a:r>
              <a:rPr lang="en-IE" sz="2200" dirty="0"/>
              <a:t>m²</a:t>
            </a:r>
            <a:r>
              <a:rPr lang="en-US" sz="2200" dirty="0"/>
              <a:t>		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7373A089-E899-4F7D-8834-621E0FD48482}"/>
              </a:ext>
            </a:extLst>
          </p:cNvPr>
          <p:cNvGrpSpPr>
            <a:grpSpLocks/>
          </p:cNvGrpSpPr>
          <p:nvPr/>
        </p:nvGrpSpPr>
        <p:grpSpPr bwMode="auto">
          <a:xfrm>
            <a:off x="6723898" y="1068410"/>
            <a:ext cx="1200902" cy="1244475"/>
            <a:chOff x="1800" y="6396"/>
            <a:chExt cx="2700" cy="2520"/>
          </a:xfrm>
        </p:grpSpPr>
        <p:grpSp>
          <p:nvGrpSpPr>
            <p:cNvPr id="7" name="Group 3">
              <a:extLst>
                <a:ext uri="{FF2B5EF4-FFF2-40B4-BE49-F238E27FC236}">
                  <a16:creationId xmlns:a16="http://schemas.microsoft.com/office/drawing/2014/main" id="{58B26050-725F-4C8B-B377-9E6FA16C57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00" y="6396"/>
              <a:ext cx="2700" cy="2520"/>
              <a:chOff x="5940" y="8280"/>
              <a:chExt cx="3780" cy="3240"/>
            </a:xfrm>
          </p:grpSpPr>
          <p:sp>
            <p:nvSpPr>
              <p:cNvPr id="10" name="Oval 4">
                <a:extLst>
                  <a:ext uri="{FF2B5EF4-FFF2-40B4-BE49-F238E27FC236}">
                    <a16:creationId xmlns:a16="http://schemas.microsoft.com/office/drawing/2014/main" id="{AB5A3677-B6E0-455B-AA05-A412745B70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40" y="8280"/>
                <a:ext cx="3780" cy="324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11" name="Arc 5">
                <a:extLst>
                  <a:ext uri="{FF2B5EF4-FFF2-40B4-BE49-F238E27FC236}">
                    <a16:creationId xmlns:a16="http://schemas.microsoft.com/office/drawing/2014/main" id="{95733EF2-4C07-41E2-884C-084018D90E00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6300" y="9000"/>
                <a:ext cx="3041" cy="1800"/>
              </a:xfrm>
              <a:custGeom>
                <a:avLst/>
                <a:gdLst>
                  <a:gd name="G0" fmla="+- 4730 0 0"/>
                  <a:gd name="G1" fmla="+- 21600 0 0"/>
                  <a:gd name="G2" fmla="+- 21600 0 0"/>
                  <a:gd name="T0" fmla="*/ 0 w 26330"/>
                  <a:gd name="T1" fmla="*/ 524 h 23486"/>
                  <a:gd name="T2" fmla="*/ 26247 w 26330"/>
                  <a:gd name="T3" fmla="*/ 23486 h 23486"/>
                  <a:gd name="T4" fmla="*/ 4730 w 26330"/>
                  <a:gd name="T5" fmla="*/ 21600 h 23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330" h="23486" fill="none" extrusionOk="0">
                    <a:moveTo>
                      <a:pt x="0" y="524"/>
                    </a:moveTo>
                    <a:cubicBezTo>
                      <a:pt x="1552" y="175"/>
                      <a:pt x="3138" y="0"/>
                      <a:pt x="4730" y="0"/>
                    </a:cubicBezTo>
                    <a:cubicBezTo>
                      <a:pt x="16659" y="0"/>
                      <a:pt x="26330" y="9670"/>
                      <a:pt x="26330" y="21600"/>
                    </a:cubicBezTo>
                    <a:cubicBezTo>
                      <a:pt x="26330" y="22229"/>
                      <a:pt x="26302" y="22858"/>
                      <a:pt x="26247" y="23486"/>
                    </a:cubicBezTo>
                  </a:path>
                  <a:path w="26330" h="23486" stroke="0" extrusionOk="0">
                    <a:moveTo>
                      <a:pt x="0" y="524"/>
                    </a:moveTo>
                    <a:cubicBezTo>
                      <a:pt x="1552" y="175"/>
                      <a:pt x="3138" y="0"/>
                      <a:pt x="4730" y="0"/>
                    </a:cubicBezTo>
                    <a:cubicBezTo>
                      <a:pt x="16659" y="0"/>
                      <a:pt x="26330" y="9670"/>
                      <a:pt x="26330" y="21600"/>
                    </a:cubicBezTo>
                    <a:cubicBezTo>
                      <a:pt x="26330" y="22229"/>
                      <a:pt x="26302" y="22858"/>
                      <a:pt x="26247" y="23486"/>
                    </a:cubicBezTo>
                    <a:lnTo>
                      <a:pt x="473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12" name="Arc 6">
                <a:extLst>
                  <a:ext uri="{FF2B5EF4-FFF2-40B4-BE49-F238E27FC236}">
                    <a16:creationId xmlns:a16="http://schemas.microsoft.com/office/drawing/2014/main" id="{4EBA7167-6361-4174-8343-E305778340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0" y="8640"/>
                <a:ext cx="2340" cy="2520"/>
              </a:xfrm>
              <a:custGeom>
                <a:avLst/>
                <a:gdLst>
                  <a:gd name="G0" fmla="+- 3981 0 0"/>
                  <a:gd name="G1" fmla="+- 21600 0 0"/>
                  <a:gd name="G2" fmla="+- 21600 0 0"/>
                  <a:gd name="T0" fmla="*/ 0 w 25581"/>
                  <a:gd name="T1" fmla="*/ 370 h 24283"/>
                  <a:gd name="T2" fmla="*/ 25414 w 25581"/>
                  <a:gd name="T3" fmla="*/ 24283 h 24283"/>
                  <a:gd name="T4" fmla="*/ 3981 w 25581"/>
                  <a:gd name="T5" fmla="*/ 21600 h 24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81" h="24283" fill="none" extrusionOk="0">
                    <a:moveTo>
                      <a:pt x="0" y="370"/>
                    </a:moveTo>
                    <a:cubicBezTo>
                      <a:pt x="1312" y="123"/>
                      <a:pt x="2645" y="0"/>
                      <a:pt x="3981" y="0"/>
                    </a:cubicBezTo>
                    <a:cubicBezTo>
                      <a:pt x="15910" y="0"/>
                      <a:pt x="25581" y="9670"/>
                      <a:pt x="25581" y="21600"/>
                    </a:cubicBezTo>
                    <a:cubicBezTo>
                      <a:pt x="25581" y="22496"/>
                      <a:pt x="25525" y="23392"/>
                      <a:pt x="25413" y="24282"/>
                    </a:cubicBezTo>
                  </a:path>
                  <a:path w="25581" h="24283" stroke="0" extrusionOk="0">
                    <a:moveTo>
                      <a:pt x="0" y="370"/>
                    </a:moveTo>
                    <a:cubicBezTo>
                      <a:pt x="1312" y="123"/>
                      <a:pt x="2645" y="0"/>
                      <a:pt x="3981" y="0"/>
                    </a:cubicBezTo>
                    <a:cubicBezTo>
                      <a:pt x="15910" y="0"/>
                      <a:pt x="25581" y="9670"/>
                      <a:pt x="25581" y="21600"/>
                    </a:cubicBezTo>
                    <a:cubicBezTo>
                      <a:pt x="25581" y="22496"/>
                      <a:pt x="25525" y="23392"/>
                      <a:pt x="25413" y="24282"/>
                    </a:cubicBezTo>
                    <a:lnTo>
                      <a:pt x="3981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039E1171-0516-4CAD-A238-1212DA46B7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0" y="6840"/>
              <a:ext cx="90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837B3B2A-9895-4D93-8C23-B39EFC2EA0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40" y="6660"/>
              <a:ext cx="90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6597475" y="2400148"/>
            <a:ext cx="1366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Radius = 2m</a:t>
            </a:r>
            <a:endParaRPr lang="en-I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EB4248-B415-4EDC-80A7-666E3A10C692}"/>
              </a:ext>
            </a:extLst>
          </p:cNvPr>
          <p:cNvSpPr txBox="1"/>
          <p:nvPr/>
        </p:nvSpPr>
        <p:spPr>
          <a:xfrm>
            <a:off x="6553384" y="4300373"/>
            <a:ext cx="172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Radius = 3.75m</a:t>
            </a:r>
            <a:endParaRPr lang="en-IE" dirty="0"/>
          </a:p>
        </p:txBody>
      </p:sp>
      <mc:AlternateContent xmlns:mc="http://schemas.openxmlformats.org/markup-compatibility/2006" xmlns:am3d="http://schemas.microsoft.com/office/drawing/2017/model3d">
        <mc:Choice Requires="am3d">
          <p:graphicFrame>
            <p:nvGraphicFramePr>
              <p:cNvPr id="17" name="3D Model 16">
                <a:extLst>
                  <a:ext uri="{FF2B5EF4-FFF2-40B4-BE49-F238E27FC236}">
                    <a16:creationId xmlns:a16="http://schemas.microsoft.com/office/drawing/2014/main" id="{8837F5CA-0E39-4C18-A7EC-3D96B918D7EE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673949" y="2904425"/>
              <a:ext cx="1415001" cy="1433996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415001" cy="1433996"/>
                    </a:xfrm>
                    <a:prstGeom prst="rect">
                      <a:avLst/>
                    </a:prstGeom>
                    <a:noFill/>
                  </am3d:spPr>
                  <am3d:camera>
                    <am3d:pos x="0" y="0" z="81465022"/>
                    <am3d:up dx="0" dy="36000000" dz="0"/>
                    <am3d:lookAt x="0" y="0" z="0"/>
                    <am3d:perspective fov="1703248"/>
                  </am3d:camera>
                  <am3d:trans>
                    <am3d:meterPerModelUnit n="25011239" d="1000000"/>
                    <am3d:preTrans dx="-3" dy="-17997298" dz="1"/>
                    <am3d:scale>
                      <am3d:sx n="1000000" d="1000000"/>
                      <am3d:sy n="1000000" d="1000000"/>
                      <am3d:sz n="1000000" d="1000000"/>
                    </am3d:scale>
                    <am3d:rot ax="-6583863" ay="1054390" az="-8743551"/>
                    <am3d:postTrans dx="0" dy="0" dz="0"/>
                  </am3d:trans>
                  <am3d:raster rName="Office3DRenderer" rVer="16.0.8326">
                    <am3d:blip r:embed="rId3"/>
                  </am3d:raster>
                  <am3d:winViewport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 xmlns="">
          <p:pic>
            <p:nvPicPr>
              <p:cNvPr id="17" name="3D Model 16">
                <a:extLst>
                  <a:ext uri="{FF2B5EF4-FFF2-40B4-BE49-F238E27FC236}">
                    <a16:creationId xmlns:a16="http://schemas.microsoft.com/office/drawing/2014/main" id="{8837F5CA-0E39-4C18-A7EC-3D96B918D7E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73949" y="2904425"/>
                <a:ext cx="1415001" cy="1433996"/>
              </a:xfrm>
              <a:prstGeom prst="rect">
                <a:avLst/>
              </a:prstGeom>
              <a:noFill/>
            </p:spPr>
          </p:pic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FCABBA4C-64C8-4E3E-A95B-F5C6BF93CBE3}"/>
              </a:ext>
            </a:extLst>
          </p:cNvPr>
          <p:cNvSpPr txBox="1"/>
          <p:nvPr/>
        </p:nvSpPr>
        <p:spPr>
          <a:xfrm>
            <a:off x="6497187" y="6318303"/>
            <a:ext cx="2283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Diameter  = 7.5m</a:t>
            </a:r>
            <a:endParaRPr lang="en-IE" dirty="0"/>
          </a:p>
        </p:txBody>
      </p:sp>
      <mc:AlternateContent xmlns:mc="http://schemas.openxmlformats.org/markup-compatibility/2006" xmlns:am3d="http://schemas.microsoft.com/office/drawing/2017/model3d">
        <mc:Choice Requires="am3d">
          <p:graphicFrame>
            <p:nvGraphicFramePr>
              <p:cNvPr id="19" name="3D Model 18">
                <a:extLst>
                  <a:ext uri="{FF2B5EF4-FFF2-40B4-BE49-F238E27FC236}">
                    <a16:creationId xmlns:a16="http://schemas.microsoft.com/office/drawing/2014/main" id="{CE28C502-D4E9-4E9E-89FA-922D45A17D5B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673949" y="4826062"/>
              <a:ext cx="1415001" cy="1433996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415001" cy="1433996"/>
                    </a:xfrm>
                    <a:prstGeom prst="rect">
                      <a:avLst/>
                    </a:prstGeom>
                    <a:noFill/>
                  </am3d:spPr>
                  <am3d:camera>
                    <am3d:pos x="0" y="0" z="81465022"/>
                    <am3d:up dx="0" dy="36000000" dz="0"/>
                    <am3d:lookAt x="0" y="0" z="0"/>
                    <am3d:perspective fov="1703248"/>
                  </am3d:camera>
                  <am3d:trans>
                    <am3d:meterPerModelUnit n="25011239" d="1000000"/>
                    <am3d:preTrans dx="-3" dy="-17997298" dz="1"/>
                    <am3d:scale>
                      <am3d:sx n="1000000" d="1000000"/>
                      <am3d:sy n="1000000" d="1000000"/>
                      <am3d:sz n="1000000" d="1000000"/>
                    </am3d:scale>
                    <am3d:rot ax="-6583863" ay="1054390" az="-8743551"/>
                    <am3d:postTrans dx="0" dy="0" dz="0"/>
                  </am3d:trans>
                  <am3d:raster rName="Office3DRenderer" rVer="16.0.8326">
                    <am3d:blip r:embed="rId3"/>
                  </am3d:raster>
                  <am3d:winViewport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 xmlns="">
          <p:pic>
            <p:nvPicPr>
              <p:cNvPr id="19" name="3D Model 18">
                <a:extLst>
                  <a:ext uri="{FF2B5EF4-FFF2-40B4-BE49-F238E27FC236}">
                    <a16:creationId xmlns:a16="http://schemas.microsoft.com/office/drawing/2014/main" id="{CE28C502-D4E9-4E9E-89FA-922D45A17D5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73949" y="4826062"/>
                <a:ext cx="1415001" cy="1433996"/>
              </a:xfrm>
              <a:prstGeom prst="rect">
                <a:avLst/>
              </a:prstGeom>
              <a:noFill/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87649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87201"/>
          </a:xfrm>
        </p:spPr>
        <p:txBody>
          <a:bodyPr/>
          <a:lstStyle/>
          <a:p>
            <a:r>
              <a:rPr lang="en-GB" dirty="0"/>
              <a:t>Surface Area of Cones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58" y="1322277"/>
            <a:ext cx="8229600" cy="4911824"/>
          </a:xfrm>
        </p:spPr>
        <p:txBody>
          <a:bodyPr/>
          <a:lstStyle/>
          <a:p>
            <a:r>
              <a:rPr lang="en-GB" sz="2200" b="1" i="1" u="sng" dirty="0"/>
              <a:t>NOTE: </a:t>
            </a:r>
            <a:r>
              <a:rPr lang="en-GB" sz="2200" dirty="0"/>
              <a:t>When working with cones you need vertical height to calculate </a:t>
            </a:r>
            <a:r>
              <a:rPr lang="en-GB" sz="2200" b="1" dirty="0"/>
              <a:t>volume</a:t>
            </a:r>
            <a:r>
              <a:rPr lang="en-GB" sz="2200" dirty="0"/>
              <a:t> and sloping side length to calculate surface area. If you only have one of these you may need to work out the other.</a:t>
            </a:r>
            <a:endParaRPr lang="en-IE" sz="2200" dirty="0"/>
          </a:p>
          <a:p>
            <a:r>
              <a:rPr lang="en-GB" sz="2200" dirty="0"/>
              <a:t>E.g. 1. Calculate the surface area of the Cone.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Surface Area =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 l (l = sloping length)</a:t>
            </a:r>
          </a:p>
          <a:p>
            <a:r>
              <a:rPr lang="en-US" sz="2200" dirty="0">
                <a:sym typeface="Symbol" panose="05050102010706020507" pitchFamily="18" charset="2"/>
              </a:rPr>
              <a:t> x 2 x 3.6</a:t>
            </a:r>
            <a:r>
              <a:rPr lang="en-US" sz="2200" dirty="0"/>
              <a:t> = 22.619</a:t>
            </a:r>
            <a:r>
              <a:rPr lang="en-IE" sz="2200" dirty="0"/>
              <a:t>m²</a:t>
            </a:r>
          </a:p>
          <a:p>
            <a:pPr marL="0" indent="0">
              <a:buNone/>
            </a:pPr>
            <a:endParaRPr lang="en-IE" sz="2200" dirty="0"/>
          </a:p>
          <a:p>
            <a:r>
              <a:rPr lang="en-IE" sz="2200" dirty="0"/>
              <a:t>E.g.2. </a:t>
            </a:r>
            <a:r>
              <a:rPr lang="en-GB" sz="2200" dirty="0"/>
              <a:t>Calculate the surface area of the Cone.</a:t>
            </a:r>
          </a:p>
          <a:p>
            <a:r>
              <a:rPr lang="en-GB" sz="2200" dirty="0"/>
              <a:t>First, we need sloping height </a:t>
            </a:r>
            <a:r>
              <a:rPr lang="en-IE" sz="2200" dirty="0"/>
              <a:t> </a:t>
            </a:r>
            <a:r>
              <a:rPr lang="en-IE" sz="1800" dirty="0"/>
              <a:t>Pythagoras Theorem  </a:t>
            </a:r>
            <a:r>
              <a:rPr lang="en-US" sz="2200" dirty="0"/>
              <a:t>a² + b² = c²</a:t>
            </a:r>
            <a:endParaRPr lang="en-IE" sz="2200" dirty="0"/>
          </a:p>
          <a:p>
            <a:r>
              <a:rPr lang="en-US" sz="2200" dirty="0"/>
              <a:t>2² + 3.6² = 16.96²</a:t>
            </a:r>
            <a:r>
              <a:rPr lang="en-IE" sz="2200" dirty="0"/>
              <a:t>	</a:t>
            </a:r>
            <a:r>
              <a:rPr lang="en-GB" sz="2200" dirty="0"/>
              <a:t>  </a:t>
            </a:r>
          </a:p>
          <a:p>
            <a:r>
              <a:rPr lang="en-GB" sz="2200" dirty="0"/>
              <a:t>√16.96 = </a:t>
            </a:r>
            <a:r>
              <a:rPr lang="en-GB" sz="2200" b="1" dirty="0"/>
              <a:t>l = 4.118m</a:t>
            </a:r>
          </a:p>
          <a:p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2 x 4.118</a:t>
            </a:r>
            <a:r>
              <a:rPr lang="en-IE" sz="2200" dirty="0"/>
              <a:t> </a:t>
            </a:r>
            <a:r>
              <a:rPr lang="en-US" sz="2200" dirty="0"/>
              <a:t>= 25.874m²</a:t>
            </a:r>
            <a:endParaRPr lang="en-IE" sz="2200" dirty="0"/>
          </a:p>
          <a:p>
            <a:pPr marL="0" indent="0">
              <a:buNone/>
            </a:pPr>
            <a:r>
              <a:rPr lang="en-US" sz="2200" dirty="0"/>
              <a:t>		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8105361" y="357301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2m</a:t>
            </a:r>
            <a:endParaRPr lang="en-IE" dirty="0"/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60088855-5D73-43FC-93D5-7A073368EE73}"/>
              </a:ext>
            </a:extLst>
          </p:cNvPr>
          <p:cNvGrpSpPr>
            <a:grpSpLocks/>
          </p:cNvGrpSpPr>
          <p:nvPr/>
        </p:nvGrpSpPr>
        <p:grpSpPr bwMode="auto">
          <a:xfrm>
            <a:off x="7639861" y="2336123"/>
            <a:ext cx="939935" cy="1766888"/>
            <a:chOff x="1800" y="10260"/>
            <a:chExt cx="2700" cy="4500"/>
          </a:xfrm>
        </p:grpSpPr>
        <p:grpSp>
          <p:nvGrpSpPr>
            <p:cNvPr id="15" name="Group 3">
              <a:extLst>
                <a:ext uri="{FF2B5EF4-FFF2-40B4-BE49-F238E27FC236}">
                  <a16:creationId xmlns:a16="http://schemas.microsoft.com/office/drawing/2014/main" id="{CB8E0A89-1BCF-4215-B481-80B03A27FB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10260"/>
              <a:ext cx="2340" cy="4500"/>
              <a:chOff x="900" y="5040"/>
              <a:chExt cx="3780" cy="5220"/>
            </a:xfrm>
          </p:grpSpPr>
          <p:grpSp>
            <p:nvGrpSpPr>
              <p:cNvPr id="21" name="Group 4">
                <a:extLst>
                  <a:ext uri="{FF2B5EF4-FFF2-40B4-BE49-F238E27FC236}">
                    <a16:creationId xmlns:a16="http://schemas.microsoft.com/office/drawing/2014/main" id="{407BB726-0B49-46AE-9ED4-EA94ABE4B7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" y="5040"/>
                <a:ext cx="3780" cy="5220"/>
                <a:chOff x="1980" y="7020"/>
                <a:chExt cx="1440" cy="3060"/>
              </a:xfrm>
            </p:grpSpPr>
            <p:sp>
              <p:nvSpPr>
                <p:cNvPr id="23" name="Line 5">
                  <a:extLst>
                    <a:ext uri="{FF2B5EF4-FFF2-40B4-BE49-F238E27FC236}">
                      <a16:creationId xmlns:a16="http://schemas.microsoft.com/office/drawing/2014/main" id="{701A3147-3EF1-4848-BFE8-B866DFD002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8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24" name="Line 6">
                  <a:extLst>
                    <a:ext uri="{FF2B5EF4-FFF2-40B4-BE49-F238E27FC236}">
                      <a16:creationId xmlns:a16="http://schemas.microsoft.com/office/drawing/2014/main" id="{93D53107-B851-45A5-AA03-20172A7FE2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0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25" name="Arc 7">
                  <a:extLst>
                    <a:ext uri="{FF2B5EF4-FFF2-40B4-BE49-F238E27FC236}">
                      <a16:creationId xmlns:a16="http://schemas.microsoft.com/office/drawing/2014/main" id="{624AE4E2-E94E-4546-A891-2C4FEA3B36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980" y="9720"/>
                  <a:ext cx="1440" cy="360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41 w 43200"/>
                    <a:gd name="T1" fmla="*/ 22929 h 22929"/>
                    <a:gd name="T2" fmla="*/ 43182 w 43200"/>
                    <a:gd name="T3" fmla="*/ 22487 h 22929"/>
                    <a:gd name="T4" fmla="*/ 21600 w 43200"/>
                    <a:gd name="T5" fmla="*/ 21600 h 229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929" fill="none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</a:path>
                    <a:path w="43200" h="22929" stroke="0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22" name="Line 8">
                <a:extLst>
                  <a:ext uri="{FF2B5EF4-FFF2-40B4-BE49-F238E27FC236}">
                    <a16:creationId xmlns:a16="http://schemas.microsoft.com/office/drawing/2014/main" id="{FB224203-13B3-4EEE-8FF9-1B62861A77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20" name="Line 9">
              <a:extLst>
                <a:ext uri="{FF2B5EF4-FFF2-40B4-BE49-F238E27FC236}">
                  <a16:creationId xmlns:a16="http://schemas.microsoft.com/office/drawing/2014/main" id="{CAD65E60-5CF4-4773-BB30-AEEBE95A59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" y="10260"/>
              <a:ext cx="1260" cy="39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B9F50F9A-3A8B-42A3-8C29-463D5CF42951}"/>
              </a:ext>
            </a:extLst>
          </p:cNvPr>
          <p:cNvSpPr txBox="1"/>
          <p:nvPr/>
        </p:nvSpPr>
        <p:spPr>
          <a:xfrm rot="17177984">
            <a:off x="7275360" y="2664629"/>
            <a:ext cx="940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3.6m</a:t>
            </a:r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351A613B-ACEC-4118-B5E9-689FA8B7290F}"/>
              </a:ext>
            </a:extLst>
          </p:cNvPr>
          <p:cNvGrpSpPr>
            <a:grpSpLocks/>
          </p:cNvGrpSpPr>
          <p:nvPr/>
        </p:nvGrpSpPr>
        <p:grpSpPr bwMode="auto">
          <a:xfrm>
            <a:off x="7605663" y="4589462"/>
            <a:ext cx="877495" cy="1554861"/>
            <a:chOff x="6840" y="5220"/>
            <a:chExt cx="2520" cy="3600"/>
          </a:xfrm>
        </p:grpSpPr>
        <p:grpSp>
          <p:nvGrpSpPr>
            <p:cNvPr id="7" name="Group 3">
              <a:extLst>
                <a:ext uri="{FF2B5EF4-FFF2-40B4-BE49-F238E27FC236}">
                  <a16:creationId xmlns:a16="http://schemas.microsoft.com/office/drawing/2014/main" id="{5483ABFB-A2ED-45AF-8BDA-7BA7371C52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40" y="5220"/>
              <a:ext cx="2340" cy="3600"/>
              <a:chOff x="900" y="5040"/>
              <a:chExt cx="3780" cy="5220"/>
            </a:xfrm>
          </p:grpSpPr>
          <p:grpSp>
            <p:nvGrpSpPr>
              <p:cNvPr id="9" name="Group 4">
                <a:extLst>
                  <a:ext uri="{FF2B5EF4-FFF2-40B4-BE49-F238E27FC236}">
                    <a16:creationId xmlns:a16="http://schemas.microsoft.com/office/drawing/2014/main" id="{98523880-3426-4DAD-B790-03780AAD16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" y="5040"/>
                <a:ext cx="3780" cy="5220"/>
                <a:chOff x="1980" y="7020"/>
                <a:chExt cx="1440" cy="3060"/>
              </a:xfrm>
            </p:grpSpPr>
            <p:sp>
              <p:nvSpPr>
                <p:cNvPr id="11" name="Line 5">
                  <a:extLst>
                    <a:ext uri="{FF2B5EF4-FFF2-40B4-BE49-F238E27FC236}">
                      <a16:creationId xmlns:a16="http://schemas.microsoft.com/office/drawing/2014/main" id="{69C429D8-A19D-4ABB-ABEA-EB1C6036AE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8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12" name="Line 6">
                  <a:extLst>
                    <a:ext uri="{FF2B5EF4-FFF2-40B4-BE49-F238E27FC236}">
                      <a16:creationId xmlns:a16="http://schemas.microsoft.com/office/drawing/2014/main" id="{8293439C-F359-4EFA-AD5C-1F18E8A011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0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17" name="Arc 7">
                  <a:extLst>
                    <a:ext uri="{FF2B5EF4-FFF2-40B4-BE49-F238E27FC236}">
                      <a16:creationId xmlns:a16="http://schemas.microsoft.com/office/drawing/2014/main" id="{6C2BACC0-1123-4EF8-BA5A-34EC818ECE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980" y="9720"/>
                  <a:ext cx="1440" cy="360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41 w 43200"/>
                    <a:gd name="T1" fmla="*/ 22929 h 22929"/>
                    <a:gd name="T2" fmla="*/ 43182 w 43200"/>
                    <a:gd name="T3" fmla="*/ 22487 h 22929"/>
                    <a:gd name="T4" fmla="*/ 21600 w 43200"/>
                    <a:gd name="T5" fmla="*/ 21600 h 229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929" fill="none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</a:path>
                    <a:path w="43200" h="22929" stroke="0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10" name="Line 8">
                <a:extLst>
                  <a:ext uri="{FF2B5EF4-FFF2-40B4-BE49-F238E27FC236}">
                    <a16:creationId xmlns:a16="http://schemas.microsoft.com/office/drawing/2014/main" id="{02E09CB1-5BB2-48EF-A02C-A79190ADDF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8" name="Line 9">
              <a:extLst>
                <a:ext uri="{FF2B5EF4-FFF2-40B4-BE49-F238E27FC236}">
                  <a16:creationId xmlns:a16="http://schemas.microsoft.com/office/drawing/2014/main" id="{8C17F2B1-892D-4406-BC1F-D9992F1CF2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60" y="5220"/>
              <a:ext cx="0" cy="3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B632302A-F813-4EF5-8A92-E6D7358A2F1A}"/>
              </a:ext>
            </a:extLst>
          </p:cNvPr>
          <p:cNvSpPr txBox="1"/>
          <p:nvPr/>
        </p:nvSpPr>
        <p:spPr>
          <a:xfrm>
            <a:off x="7932682" y="5633102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2m</a:t>
            </a:r>
            <a:endParaRPr lang="en-IE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0D1B4D-F2F7-4D33-AFED-29D8CD8A0F37}"/>
              </a:ext>
            </a:extLst>
          </p:cNvPr>
          <p:cNvSpPr txBox="1"/>
          <p:nvPr/>
        </p:nvSpPr>
        <p:spPr>
          <a:xfrm rot="16200000">
            <a:off x="8175118" y="4871180"/>
            <a:ext cx="93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3.6m</a:t>
            </a:r>
          </a:p>
        </p:txBody>
      </p:sp>
    </p:spTree>
    <p:extLst>
      <p:ext uri="{BB962C8B-B14F-4D97-AF65-F5344CB8AC3E}">
        <p14:creationId xmlns:p14="http://schemas.microsoft.com/office/powerpoint/2010/main" val="254900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87201"/>
          </a:xfrm>
        </p:spPr>
        <p:txBody>
          <a:bodyPr/>
          <a:lstStyle/>
          <a:p>
            <a:r>
              <a:rPr lang="en-GB" dirty="0"/>
              <a:t>Surface Area of Cones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58" y="1322277"/>
            <a:ext cx="8229600" cy="4911824"/>
          </a:xfrm>
        </p:spPr>
        <p:txBody>
          <a:bodyPr/>
          <a:lstStyle/>
          <a:p>
            <a:r>
              <a:rPr lang="en-GB" sz="2200" dirty="0"/>
              <a:t>Q 1. Calculate the surface area of the Cone.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Surface Area =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 l (l = sloping length)</a:t>
            </a:r>
          </a:p>
          <a:p>
            <a:pPr marL="0" indent="0">
              <a:buNone/>
            </a:pPr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r>
              <a:rPr lang="en-IE" sz="2200" dirty="0"/>
              <a:t>Q 2. </a:t>
            </a:r>
            <a:r>
              <a:rPr lang="en-GB" sz="2200" dirty="0"/>
              <a:t>Calculate the surface area of the Cone.</a:t>
            </a:r>
          </a:p>
          <a:p>
            <a:r>
              <a:rPr lang="en-GB" sz="2200" dirty="0"/>
              <a:t>First, we need sloping height </a:t>
            </a:r>
            <a:r>
              <a:rPr lang="en-IE" sz="2200" dirty="0"/>
              <a:t> </a:t>
            </a:r>
            <a:r>
              <a:rPr lang="en-IE" sz="1800" dirty="0"/>
              <a:t>Pythagoras Theorem  </a:t>
            </a:r>
            <a:r>
              <a:rPr lang="en-US" sz="2200" dirty="0"/>
              <a:t>a² + b² = c²</a:t>
            </a:r>
            <a:endParaRPr lang="en-IE" sz="2200" dirty="0"/>
          </a:p>
          <a:p>
            <a:pPr marL="0" indent="0">
              <a:buNone/>
            </a:pPr>
            <a:r>
              <a:rPr lang="en-US" sz="2200" dirty="0"/>
              <a:t>		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7703731" y="2698332"/>
            <a:ext cx="778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3.2m</a:t>
            </a:r>
            <a:endParaRPr lang="en-IE" dirty="0"/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60088855-5D73-43FC-93D5-7A073368EE73}"/>
              </a:ext>
            </a:extLst>
          </p:cNvPr>
          <p:cNvGrpSpPr>
            <a:grpSpLocks/>
          </p:cNvGrpSpPr>
          <p:nvPr/>
        </p:nvGrpSpPr>
        <p:grpSpPr bwMode="auto">
          <a:xfrm>
            <a:off x="6876256" y="911646"/>
            <a:ext cx="1460252" cy="2352340"/>
            <a:chOff x="1800" y="10260"/>
            <a:chExt cx="2700" cy="4500"/>
          </a:xfrm>
        </p:grpSpPr>
        <p:grpSp>
          <p:nvGrpSpPr>
            <p:cNvPr id="15" name="Group 3">
              <a:extLst>
                <a:ext uri="{FF2B5EF4-FFF2-40B4-BE49-F238E27FC236}">
                  <a16:creationId xmlns:a16="http://schemas.microsoft.com/office/drawing/2014/main" id="{CB8E0A89-1BCF-4215-B481-80B03A27FB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10260"/>
              <a:ext cx="2340" cy="4500"/>
              <a:chOff x="900" y="5040"/>
              <a:chExt cx="3780" cy="5220"/>
            </a:xfrm>
          </p:grpSpPr>
          <p:grpSp>
            <p:nvGrpSpPr>
              <p:cNvPr id="21" name="Group 4">
                <a:extLst>
                  <a:ext uri="{FF2B5EF4-FFF2-40B4-BE49-F238E27FC236}">
                    <a16:creationId xmlns:a16="http://schemas.microsoft.com/office/drawing/2014/main" id="{407BB726-0B49-46AE-9ED4-EA94ABE4B7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" y="5040"/>
                <a:ext cx="3780" cy="5220"/>
                <a:chOff x="1980" y="7020"/>
                <a:chExt cx="1440" cy="3060"/>
              </a:xfrm>
            </p:grpSpPr>
            <p:sp>
              <p:nvSpPr>
                <p:cNvPr id="23" name="Line 5">
                  <a:extLst>
                    <a:ext uri="{FF2B5EF4-FFF2-40B4-BE49-F238E27FC236}">
                      <a16:creationId xmlns:a16="http://schemas.microsoft.com/office/drawing/2014/main" id="{701A3147-3EF1-4848-BFE8-B866DFD002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8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24" name="Line 6">
                  <a:extLst>
                    <a:ext uri="{FF2B5EF4-FFF2-40B4-BE49-F238E27FC236}">
                      <a16:creationId xmlns:a16="http://schemas.microsoft.com/office/drawing/2014/main" id="{93D53107-B851-45A5-AA03-20172A7FE2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00" y="7038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 dirty="0"/>
                </a:p>
              </p:txBody>
            </p:sp>
            <p:sp>
              <p:nvSpPr>
                <p:cNvPr id="25" name="Arc 7">
                  <a:extLst>
                    <a:ext uri="{FF2B5EF4-FFF2-40B4-BE49-F238E27FC236}">
                      <a16:creationId xmlns:a16="http://schemas.microsoft.com/office/drawing/2014/main" id="{624AE4E2-E94E-4546-A891-2C4FEA3B36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980" y="9720"/>
                  <a:ext cx="1440" cy="360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41 w 43200"/>
                    <a:gd name="T1" fmla="*/ 22929 h 22929"/>
                    <a:gd name="T2" fmla="*/ 43182 w 43200"/>
                    <a:gd name="T3" fmla="*/ 22487 h 22929"/>
                    <a:gd name="T4" fmla="*/ 21600 w 43200"/>
                    <a:gd name="T5" fmla="*/ 21600 h 229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929" fill="none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</a:path>
                    <a:path w="43200" h="22929" stroke="0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22" name="Line 8">
                <a:extLst>
                  <a:ext uri="{FF2B5EF4-FFF2-40B4-BE49-F238E27FC236}">
                    <a16:creationId xmlns:a16="http://schemas.microsoft.com/office/drawing/2014/main" id="{FB224203-13B3-4EEE-8FF9-1B62861A77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20" name="Line 9">
              <a:extLst>
                <a:ext uri="{FF2B5EF4-FFF2-40B4-BE49-F238E27FC236}">
                  <a16:creationId xmlns:a16="http://schemas.microsoft.com/office/drawing/2014/main" id="{CAD65E60-5CF4-4773-BB30-AEEBE95A59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" y="10260"/>
              <a:ext cx="1260" cy="39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B9F50F9A-3A8B-42A3-8C29-463D5CF42951}"/>
              </a:ext>
            </a:extLst>
          </p:cNvPr>
          <p:cNvSpPr txBox="1"/>
          <p:nvPr/>
        </p:nvSpPr>
        <p:spPr>
          <a:xfrm rot="17177984">
            <a:off x="6621726" y="1640568"/>
            <a:ext cx="940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4.5m</a:t>
            </a:r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351A613B-ACEC-4118-B5E9-689FA8B7290F}"/>
              </a:ext>
            </a:extLst>
          </p:cNvPr>
          <p:cNvGrpSpPr>
            <a:grpSpLocks/>
          </p:cNvGrpSpPr>
          <p:nvPr/>
        </p:nvGrpSpPr>
        <p:grpSpPr bwMode="auto">
          <a:xfrm>
            <a:off x="7226618" y="3982255"/>
            <a:ext cx="1120100" cy="1933545"/>
            <a:chOff x="6840" y="5220"/>
            <a:chExt cx="2520" cy="3600"/>
          </a:xfrm>
        </p:grpSpPr>
        <p:grpSp>
          <p:nvGrpSpPr>
            <p:cNvPr id="7" name="Group 3">
              <a:extLst>
                <a:ext uri="{FF2B5EF4-FFF2-40B4-BE49-F238E27FC236}">
                  <a16:creationId xmlns:a16="http://schemas.microsoft.com/office/drawing/2014/main" id="{5483ABFB-A2ED-45AF-8BDA-7BA7371C52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40" y="5220"/>
              <a:ext cx="2340" cy="3600"/>
              <a:chOff x="900" y="5040"/>
              <a:chExt cx="3780" cy="5220"/>
            </a:xfrm>
          </p:grpSpPr>
          <p:grpSp>
            <p:nvGrpSpPr>
              <p:cNvPr id="9" name="Group 4">
                <a:extLst>
                  <a:ext uri="{FF2B5EF4-FFF2-40B4-BE49-F238E27FC236}">
                    <a16:creationId xmlns:a16="http://schemas.microsoft.com/office/drawing/2014/main" id="{98523880-3426-4DAD-B790-03780AAD16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" y="5040"/>
                <a:ext cx="3780" cy="5220"/>
                <a:chOff x="1980" y="7020"/>
                <a:chExt cx="1440" cy="3060"/>
              </a:xfrm>
            </p:grpSpPr>
            <p:sp>
              <p:nvSpPr>
                <p:cNvPr id="11" name="Line 5">
                  <a:extLst>
                    <a:ext uri="{FF2B5EF4-FFF2-40B4-BE49-F238E27FC236}">
                      <a16:creationId xmlns:a16="http://schemas.microsoft.com/office/drawing/2014/main" id="{69C429D8-A19D-4ABB-ABEA-EB1C6036AE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8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12" name="Line 6">
                  <a:extLst>
                    <a:ext uri="{FF2B5EF4-FFF2-40B4-BE49-F238E27FC236}">
                      <a16:creationId xmlns:a16="http://schemas.microsoft.com/office/drawing/2014/main" id="{8293439C-F359-4EFA-AD5C-1F18E8A011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0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17" name="Arc 7">
                  <a:extLst>
                    <a:ext uri="{FF2B5EF4-FFF2-40B4-BE49-F238E27FC236}">
                      <a16:creationId xmlns:a16="http://schemas.microsoft.com/office/drawing/2014/main" id="{6C2BACC0-1123-4EF8-BA5A-34EC818ECE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980" y="9720"/>
                  <a:ext cx="1440" cy="360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41 w 43200"/>
                    <a:gd name="T1" fmla="*/ 22929 h 22929"/>
                    <a:gd name="T2" fmla="*/ 43182 w 43200"/>
                    <a:gd name="T3" fmla="*/ 22487 h 22929"/>
                    <a:gd name="T4" fmla="*/ 21600 w 43200"/>
                    <a:gd name="T5" fmla="*/ 21600 h 229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929" fill="none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</a:path>
                    <a:path w="43200" h="22929" stroke="0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10" name="Line 8">
                <a:extLst>
                  <a:ext uri="{FF2B5EF4-FFF2-40B4-BE49-F238E27FC236}">
                    <a16:creationId xmlns:a16="http://schemas.microsoft.com/office/drawing/2014/main" id="{02E09CB1-5BB2-48EF-A02C-A79190ADDF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8" name="Line 9">
              <a:extLst>
                <a:ext uri="{FF2B5EF4-FFF2-40B4-BE49-F238E27FC236}">
                  <a16:creationId xmlns:a16="http://schemas.microsoft.com/office/drawing/2014/main" id="{8C17F2B1-892D-4406-BC1F-D9992F1CF2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60" y="5220"/>
              <a:ext cx="0" cy="3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B632302A-F813-4EF5-8A92-E6D7358A2F1A}"/>
              </a:ext>
            </a:extLst>
          </p:cNvPr>
          <p:cNvSpPr txBox="1"/>
          <p:nvPr/>
        </p:nvSpPr>
        <p:spPr>
          <a:xfrm>
            <a:off x="7731764" y="544253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2.2m</a:t>
            </a:r>
            <a:endParaRPr lang="en-IE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0D1B4D-F2F7-4D33-AFED-29D8CD8A0F37}"/>
              </a:ext>
            </a:extLst>
          </p:cNvPr>
          <p:cNvSpPr txBox="1"/>
          <p:nvPr/>
        </p:nvSpPr>
        <p:spPr>
          <a:xfrm rot="16200000">
            <a:off x="8065000" y="4529686"/>
            <a:ext cx="93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2.6m</a:t>
            </a:r>
          </a:p>
        </p:txBody>
      </p:sp>
    </p:spTree>
    <p:extLst>
      <p:ext uri="{BB962C8B-B14F-4D97-AF65-F5344CB8AC3E}">
        <p14:creationId xmlns:p14="http://schemas.microsoft.com/office/powerpoint/2010/main" val="261143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87201"/>
          </a:xfrm>
        </p:spPr>
        <p:txBody>
          <a:bodyPr/>
          <a:lstStyle/>
          <a:p>
            <a:r>
              <a:rPr lang="en-GB" dirty="0"/>
              <a:t>Surface Area of Cones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58" y="1322277"/>
            <a:ext cx="8229600" cy="4911824"/>
          </a:xfrm>
        </p:spPr>
        <p:txBody>
          <a:bodyPr/>
          <a:lstStyle/>
          <a:p>
            <a:r>
              <a:rPr lang="en-GB" sz="2200" dirty="0"/>
              <a:t>Q 1. Calculate the surface area of the Cone.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Surface Area =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 l (l = sloping length)</a:t>
            </a:r>
          </a:p>
          <a:p>
            <a:r>
              <a:rPr lang="en-US" sz="2200" dirty="0">
                <a:sym typeface="Symbol" panose="05050102010706020507" pitchFamily="18" charset="2"/>
              </a:rPr>
              <a:t> x 3.2 x 4.5</a:t>
            </a:r>
            <a:r>
              <a:rPr lang="en-US" sz="2200" dirty="0"/>
              <a:t> = 45.238</a:t>
            </a:r>
            <a:r>
              <a:rPr lang="en-IE" sz="2200" dirty="0"/>
              <a:t>m²</a:t>
            </a:r>
          </a:p>
          <a:p>
            <a:pPr marL="0" indent="0">
              <a:buNone/>
            </a:pPr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r>
              <a:rPr lang="en-IE" sz="2200" dirty="0"/>
              <a:t>Q 2. </a:t>
            </a:r>
            <a:r>
              <a:rPr lang="en-GB" sz="2200" dirty="0"/>
              <a:t>Calculate the surface area of the Cone.</a:t>
            </a:r>
          </a:p>
          <a:p>
            <a:r>
              <a:rPr lang="en-GB" sz="2200" dirty="0"/>
              <a:t>First, we need sloping height </a:t>
            </a:r>
            <a:r>
              <a:rPr lang="en-IE" sz="2200" dirty="0"/>
              <a:t> </a:t>
            </a:r>
            <a:r>
              <a:rPr lang="en-IE" sz="1800" dirty="0"/>
              <a:t>Pythagoras Theorem  </a:t>
            </a:r>
            <a:r>
              <a:rPr lang="en-US" sz="2200" dirty="0"/>
              <a:t>a² + b² = c²</a:t>
            </a:r>
            <a:endParaRPr lang="en-IE" sz="2200" dirty="0"/>
          </a:p>
          <a:p>
            <a:r>
              <a:rPr lang="en-US" sz="2200" dirty="0"/>
              <a:t>2.2² + 2.6² = x²     </a:t>
            </a:r>
          </a:p>
          <a:p>
            <a:r>
              <a:rPr lang="en-US" sz="2200" dirty="0"/>
              <a:t>4.84 +</a:t>
            </a:r>
            <a:r>
              <a:rPr lang="en-IE" sz="2200" dirty="0"/>
              <a:t>6.76 = 11.6 </a:t>
            </a:r>
          </a:p>
          <a:p>
            <a:r>
              <a:rPr lang="en-GB" sz="2200" dirty="0"/>
              <a:t>√11.6 = </a:t>
            </a:r>
            <a:r>
              <a:rPr lang="en-GB" sz="2200" b="1" dirty="0"/>
              <a:t>l = 3.405m</a:t>
            </a:r>
          </a:p>
          <a:p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2.2 x 3.405= 23.533m²</a:t>
            </a:r>
            <a:endParaRPr lang="en-IE" sz="2200" dirty="0"/>
          </a:p>
          <a:p>
            <a:pPr marL="0" indent="0">
              <a:buNone/>
            </a:pPr>
            <a:r>
              <a:rPr lang="en-US" sz="2200" dirty="0"/>
              <a:t>		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7703731" y="2698332"/>
            <a:ext cx="778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3.2m</a:t>
            </a:r>
            <a:endParaRPr lang="en-IE" dirty="0"/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60088855-5D73-43FC-93D5-7A073368EE73}"/>
              </a:ext>
            </a:extLst>
          </p:cNvPr>
          <p:cNvGrpSpPr>
            <a:grpSpLocks/>
          </p:cNvGrpSpPr>
          <p:nvPr/>
        </p:nvGrpSpPr>
        <p:grpSpPr bwMode="auto">
          <a:xfrm>
            <a:off x="6876256" y="911646"/>
            <a:ext cx="1460252" cy="2352340"/>
            <a:chOff x="1800" y="10260"/>
            <a:chExt cx="2700" cy="4500"/>
          </a:xfrm>
        </p:grpSpPr>
        <p:grpSp>
          <p:nvGrpSpPr>
            <p:cNvPr id="15" name="Group 3">
              <a:extLst>
                <a:ext uri="{FF2B5EF4-FFF2-40B4-BE49-F238E27FC236}">
                  <a16:creationId xmlns:a16="http://schemas.microsoft.com/office/drawing/2014/main" id="{CB8E0A89-1BCF-4215-B481-80B03A27FB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10260"/>
              <a:ext cx="2340" cy="4500"/>
              <a:chOff x="900" y="5040"/>
              <a:chExt cx="3780" cy="5220"/>
            </a:xfrm>
          </p:grpSpPr>
          <p:grpSp>
            <p:nvGrpSpPr>
              <p:cNvPr id="21" name="Group 4">
                <a:extLst>
                  <a:ext uri="{FF2B5EF4-FFF2-40B4-BE49-F238E27FC236}">
                    <a16:creationId xmlns:a16="http://schemas.microsoft.com/office/drawing/2014/main" id="{407BB726-0B49-46AE-9ED4-EA94ABE4B7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" y="5040"/>
                <a:ext cx="3780" cy="5220"/>
                <a:chOff x="1980" y="7020"/>
                <a:chExt cx="1440" cy="3060"/>
              </a:xfrm>
            </p:grpSpPr>
            <p:sp>
              <p:nvSpPr>
                <p:cNvPr id="23" name="Line 5">
                  <a:extLst>
                    <a:ext uri="{FF2B5EF4-FFF2-40B4-BE49-F238E27FC236}">
                      <a16:creationId xmlns:a16="http://schemas.microsoft.com/office/drawing/2014/main" id="{701A3147-3EF1-4848-BFE8-B866DFD002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8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24" name="Line 6">
                  <a:extLst>
                    <a:ext uri="{FF2B5EF4-FFF2-40B4-BE49-F238E27FC236}">
                      <a16:creationId xmlns:a16="http://schemas.microsoft.com/office/drawing/2014/main" id="{93D53107-B851-45A5-AA03-20172A7FE2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00" y="7038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 dirty="0"/>
                </a:p>
              </p:txBody>
            </p:sp>
            <p:sp>
              <p:nvSpPr>
                <p:cNvPr id="25" name="Arc 7">
                  <a:extLst>
                    <a:ext uri="{FF2B5EF4-FFF2-40B4-BE49-F238E27FC236}">
                      <a16:creationId xmlns:a16="http://schemas.microsoft.com/office/drawing/2014/main" id="{624AE4E2-E94E-4546-A891-2C4FEA3B36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980" y="9720"/>
                  <a:ext cx="1440" cy="360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41 w 43200"/>
                    <a:gd name="T1" fmla="*/ 22929 h 22929"/>
                    <a:gd name="T2" fmla="*/ 43182 w 43200"/>
                    <a:gd name="T3" fmla="*/ 22487 h 22929"/>
                    <a:gd name="T4" fmla="*/ 21600 w 43200"/>
                    <a:gd name="T5" fmla="*/ 21600 h 229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929" fill="none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</a:path>
                    <a:path w="43200" h="22929" stroke="0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22" name="Line 8">
                <a:extLst>
                  <a:ext uri="{FF2B5EF4-FFF2-40B4-BE49-F238E27FC236}">
                    <a16:creationId xmlns:a16="http://schemas.microsoft.com/office/drawing/2014/main" id="{FB224203-13B3-4EEE-8FF9-1B62861A77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20" name="Line 9">
              <a:extLst>
                <a:ext uri="{FF2B5EF4-FFF2-40B4-BE49-F238E27FC236}">
                  <a16:creationId xmlns:a16="http://schemas.microsoft.com/office/drawing/2014/main" id="{CAD65E60-5CF4-4773-BB30-AEEBE95A59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" y="10260"/>
              <a:ext cx="1260" cy="39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B9F50F9A-3A8B-42A3-8C29-463D5CF42951}"/>
              </a:ext>
            </a:extLst>
          </p:cNvPr>
          <p:cNvSpPr txBox="1"/>
          <p:nvPr/>
        </p:nvSpPr>
        <p:spPr>
          <a:xfrm rot="17177984">
            <a:off x="6621726" y="1640568"/>
            <a:ext cx="940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4.5m</a:t>
            </a:r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351A613B-ACEC-4118-B5E9-689FA8B7290F}"/>
              </a:ext>
            </a:extLst>
          </p:cNvPr>
          <p:cNvGrpSpPr>
            <a:grpSpLocks/>
          </p:cNvGrpSpPr>
          <p:nvPr/>
        </p:nvGrpSpPr>
        <p:grpSpPr bwMode="auto">
          <a:xfrm>
            <a:off x="7226618" y="3982255"/>
            <a:ext cx="1120100" cy="1933545"/>
            <a:chOff x="6840" y="5220"/>
            <a:chExt cx="2520" cy="3600"/>
          </a:xfrm>
        </p:grpSpPr>
        <p:grpSp>
          <p:nvGrpSpPr>
            <p:cNvPr id="7" name="Group 3">
              <a:extLst>
                <a:ext uri="{FF2B5EF4-FFF2-40B4-BE49-F238E27FC236}">
                  <a16:creationId xmlns:a16="http://schemas.microsoft.com/office/drawing/2014/main" id="{5483ABFB-A2ED-45AF-8BDA-7BA7371C52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40" y="5220"/>
              <a:ext cx="2340" cy="3600"/>
              <a:chOff x="900" y="5040"/>
              <a:chExt cx="3780" cy="5220"/>
            </a:xfrm>
          </p:grpSpPr>
          <p:grpSp>
            <p:nvGrpSpPr>
              <p:cNvPr id="9" name="Group 4">
                <a:extLst>
                  <a:ext uri="{FF2B5EF4-FFF2-40B4-BE49-F238E27FC236}">
                    <a16:creationId xmlns:a16="http://schemas.microsoft.com/office/drawing/2014/main" id="{98523880-3426-4DAD-B790-03780AAD16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" y="5040"/>
                <a:ext cx="3780" cy="5220"/>
                <a:chOff x="1980" y="7020"/>
                <a:chExt cx="1440" cy="3060"/>
              </a:xfrm>
            </p:grpSpPr>
            <p:sp>
              <p:nvSpPr>
                <p:cNvPr id="11" name="Line 5">
                  <a:extLst>
                    <a:ext uri="{FF2B5EF4-FFF2-40B4-BE49-F238E27FC236}">
                      <a16:creationId xmlns:a16="http://schemas.microsoft.com/office/drawing/2014/main" id="{69C429D8-A19D-4ABB-ABEA-EB1C6036AE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8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12" name="Line 6">
                  <a:extLst>
                    <a:ext uri="{FF2B5EF4-FFF2-40B4-BE49-F238E27FC236}">
                      <a16:creationId xmlns:a16="http://schemas.microsoft.com/office/drawing/2014/main" id="{8293439C-F359-4EFA-AD5C-1F18E8A011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0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17" name="Arc 7">
                  <a:extLst>
                    <a:ext uri="{FF2B5EF4-FFF2-40B4-BE49-F238E27FC236}">
                      <a16:creationId xmlns:a16="http://schemas.microsoft.com/office/drawing/2014/main" id="{6C2BACC0-1123-4EF8-BA5A-34EC818ECE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980" y="9720"/>
                  <a:ext cx="1440" cy="360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41 w 43200"/>
                    <a:gd name="T1" fmla="*/ 22929 h 22929"/>
                    <a:gd name="T2" fmla="*/ 43182 w 43200"/>
                    <a:gd name="T3" fmla="*/ 22487 h 22929"/>
                    <a:gd name="T4" fmla="*/ 21600 w 43200"/>
                    <a:gd name="T5" fmla="*/ 21600 h 229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929" fill="none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</a:path>
                    <a:path w="43200" h="22929" stroke="0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10" name="Line 8">
                <a:extLst>
                  <a:ext uri="{FF2B5EF4-FFF2-40B4-BE49-F238E27FC236}">
                    <a16:creationId xmlns:a16="http://schemas.microsoft.com/office/drawing/2014/main" id="{02E09CB1-5BB2-48EF-A02C-A79190ADDF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8" name="Line 9">
              <a:extLst>
                <a:ext uri="{FF2B5EF4-FFF2-40B4-BE49-F238E27FC236}">
                  <a16:creationId xmlns:a16="http://schemas.microsoft.com/office/drawing/2014/main" id="{8C17F2B1-892D-4406-BC1F-D9992F1CF2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60" y="5220"/>
              <a:ext cx="0" cy="3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B632302A-F813-4EF5-8A92-E6D7358A2F1A}"/>
              </a:ext>
            </a:extLst>
          </p:cNvPr>
          <p:cNvSpPr txBox="1"/>
          <p:nvPr/>
        </p:nvSpPr>
        <p:spPr>
          <a:xfrm>
            <a:off x="7731764" y="544253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2.2m</a:t>
            </a:r>
            <a:endParaRPr lang="en-IE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0D1B4D-F2F7-4D33-AFED-29D8CD8A0F37}"/>
              </a:ext>
            </a:extLst>
          </p:cNvPr>
          <p:cNvSpPr txBox="1"/>
          <p:nvPr/>
        </p:nvSpPr>
        <p:spPr>
          <a:xfrm rot="16200000">
            <a:off x="8065000" y="4529686"/>
            <a:ext cx="93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2.6m</a:t>
            </a:r>
          </a:p>
        </p:txBody>
      </p:sp>
    </p:spTree>
    <p:extLst>
      <p:ext uri="{BB962C8B-B14F-4D97-AF65-F5344CB8AC3E}">
        <p14:creationId xmlns:p14="http://schemas.microsoft.com/office/powerpoint/2010/main" val="133604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27" grpId="0"/>
      <p:bldP spid="2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884</TotalTime>
  <Words>1092</Words>
  <Application>Microsoft Office PowerPoint</Application>
  <PresentationFormat>On-screen Show (4:3)</PresentationFormat>
  <Paragraphs>208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Wingdings 2</vt:lpstr>
      <vt:lpstr>Flow</vt:lpstr>
      <vt:lpstr>Quantitative Methods Surface Area </vt:lpstr>
      <vt:lpstr>PowerPoint Presentation</vt:lpstr>
      <vt:lpstr>PowerPoint Presentation</vt:lpstr>
      <vt:lpstr>PowerPoint Presentation</vt:lpstr>
      <vt:lpstr>Surface Area of Sphere  </vt:lpstr>
      <vt:lpstr>Surface Area of Sphere  </vt:lpstr>
      <vt:lpstr>Surface Area of Cones </vt:lpstr>
      <vt:lpstr>Surface Area of Cones </vt:lpstr>
      <vt:lpstr>Surface Area of Cones </vt:lpstr>
      <vt:lpstr>Surface Area of Truncated Cones </vt:lpstr>
      <vt:lpstr>Surface Area of Truncated Cones </vt:lpstr>
      <vt:lpstr>Surface Area of Truncated Cones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105</cp:revision>
  <cp:lastPrinted>2020-09-29T10:33:36Z</cp:lastPrinted>
  <dcterms:created xsi:type="dcterms:W3CDTF">2007-01-25T21:43:12Z</dcterms:created>
  <dcterms:modified xsi:type="dcterms:W3CDTF">2021-02-17T17:03:23Z</dcterms:modified>
  <cp:contentStatus/>
</cp:coreProperties>
</file>