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63" r:id="rId4"/>
    <p:sldId id="264" r:id="rId5"/>
    <p:sldId id="265" r:id="rId6"/>
    <p:sldId id="268" r:id="rId7"/>
    <p:sldId id="267" r:id="rId8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AED3E2-7EF6-4D36-B3F5-9D8D7A7213E7}" v="413" dt="2021-10-30T11:24:49.1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96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Byrne" userId="2045948eb585c39a" providerId="LiveId" clId="{EF45AFC8-5FFB-43C1-9DE8-B54A9895A791}"/>
    <pc:docChg chg="undo custSel modSld">
      <pc:chgData name="Jennifer Byrne" userId="2045948eb585c39a" providerId="LiveId" clId="{EF45AFC8-5FFB-43C1-9DE8-B54A9895A791}" dt="2021-03-03T18:10:38.764" v="355" actId="20577"/>
      <pc:docMkLst>
        <pc:docMk/>
      </pc:docMkLst>
      <pc:sldChg chg="modSp mod modAnim">
        <pc:chgData name="Jennifer Byrne" userId="2045948eb585c39a" providerId="LiveId" clId="{EF45AFC8-5FFB-43C1-9DE8-B54A9895A791}" dt="2021-03-03T18:00:57.125" v="230" actId="113"/>
        <pc:sldMkLst>
          <pc:docMk/>
          <pc:sldMk cId="0" sldId="263"/>
        </pc:sldMkLst>
        <pc:spChg chg="mod">
          <ac:chgData name="Jennifer Byrne" userId="2045948eb585c39a" providerId="LiveId" clId="{EF45AFC8-5FFB-43C1-9DE8-B54A9895A791}" dt="2021-03-03T18:00:57.125" v="230" actId="113"/>
          <ac:spMkLst>
            <pc:docMk/>
            <pc:sldMk cId="0" sldId="263"/>
            <ac:spMk id="3" creationId="{00000000-0000-0000-0000-000000000000}"/>
          </ac:spMkLst>
        </pc:spChg>
      </pc:sldChg>
      <pc:sldChg chg="modSp mod modAnim">
        <pc:chgData name="Jennifer Byrne" userId="2045948eb585c39a" providerId="LiveId" clId="{EF45AFC8-5FFB-43C1-9DE8-B54A9895A791}" dt="2021-03-03T18:07:08.012" v="288" actId="20577"/>
        <pc:sldMkLst>
          <pc:docMk/>
          <pc:sldMk cId="2365500778" sldId="264"/>
        </pc:sldMkLst>
        <pc:spChg chg="mod">
          <ac:chgData name="Jennifer Byrne" userId="2045948eb585c39a" providerId="LiveId" clId="{EF45AFC8-5FFB-43C1-9DE8-B54A9895A791}" dt="2021-03-03T16:59:56.384" v="128" actId="1076"/>
          <ac:spMkLst>
            <pc:docMk/>
            <pc:sldMk cId="2365500778" sldId="264"/>
            <ac:spMk id="2" creationId="{00000000-0000-0000-0000-000000000000}"/>
          </ac:spMkLst>
        </pc:spChg>
        <pc:spChg chg="mod">
          <ac:chgData name="Jennifer Byrne" userId="2045948eb585c39a" providerId="LiveId" clId="{EF45AFC8-5FFB-43C1-9DE8-B54A9895A791}" dt="2021-03-03T18:07:08.012" v="288" actId="20577"/>
          <ac:spMkLst>
            <pc:docMk/>
            <pc:sldMk cId="2365500778" sldId="264"/>
            <ac:spMk id="3" creationId="{00000000-0000-0000-0000-000000000000}"/>
          </ac:spMkLst>
        </pc:spChg>
        <pc:spChg chg="mod">
          <ac:chgData name="Jennifer Byrne" userId="2045948eb585c39a" providerId="LiveId" clId="{EF45AFC8-5FFB-43C1-9DE8-B54A9895A791}" dt="2021-03-03T18:03:11.488" v="250" actId="1076"/>
          <ac:spMkLst>
            <pc:docMk/>
            <pc:sldMk cId="2365500778" sldId="264"/>
            <ac:spMk id="13" creationId="{2F94C261-3A90-4146-B163-12BC2E606C85}"/>
          </ac:spMkLst>
        </pc:spChg>
        <pc:picChg chg="mod ord">
          <ac:chgData name="Jennifer Byrne" userId="2045948eb585c39a" providerId="LiveId" clId="{EF45AFC8-5FFB-43C1-9DE8-B54A9895A791}" dt="2021-03-03T18:02:36.146" v="244" actId="167"/>
          <ac:picMkLst>
            <pc:docMk/>
            <pc:sldMk cId="2365500778" sldId="264"/>
            <ac:picMk id="9" creationId="{80BFD21A-14E1-477F-B5AA-639A980C71B7}"/>
          </ac:picMkLst>
        </pc:picChg>
        <pc:picChg chg="mod ord modCrop">
          <ac:chgData name="Jennifer Byrne" userId="2045948eb585c39a" providerId="LiveId" clId="{EF45AFC8-5FFB-43C1-9DE8-B54A9895A791}" dt="2021-03-03T18:03:03.917" v="248" actId="1076"/>
          <ac:picMkLst>
            <pc:docMk/>
            <pc:sldMk cId="2365500778" sldId="264"/>
            <ac:picMk id="15" creationId="{B8A358A9-432C-40FE-95C5-341EED5BC8EB}"/>
          </ac:picMkLst>
        </pc:picChg>
        <pc:cxnChg chg="mod">
          <ac:chgData name="Jennifer Byrne" userId="2045948eb585c39a" providerId="LiveId" clId="{EF45AFC8-5FFB-43C1-9DE8-B54A9895A791}" dt="2021-03-03T18:03:08.162" v="249" actId="1076"/>
          <ac:cxnSpMkLst>
            <pc:docMk/>
            <pc:sldMk cId="2365500778" sldId="264"/>
            <ac:cxnSpMk id="11" creationId="{F245CC0A-318D-4769-9F1F-F80E158AC9E5}"/>
          </ac:cxnSpMkLst>
        </pc:cxnChg>
      </pc:sldChg>
      <pc:sldChg chg="modSp mod modAnim">
        <pc:chgData name="Jennifer Byrne" userId="2045948eb585c39a" providerId="LiveId" clId="{EF45AFC8-5FFB-43C1-9DE8-B54A9895A791}" dt="2021-03-03T16:52:59.940" v="40" actId="20577"/>
        <pc:sldMkLst>
          <pc:docMk/>
          <pc:sldMk cId="1526850786" sldId="265"/>
        </pc:sldMkLst>
        <pc:spChg chg="mod">
          <ac:chgData name="Jennifer Byrne" userId="2045948eb585c39a" providerId="LiveId" clId="{EF45AFC8-5FFB-43C1-9DE8-B54A9895A791}" dt="2021-03-03T16:47:10.082" v="4" actId="20577"/>
          <ac:spMkLst>
            <pc:docMk/>
            <pc:sldMk cId="1526850786" sldId="265"/>
            <ac:spMk id="3" creationId="{00000000-0000-0000-0000-000000000000}"/>
          </ac:spMkLst>
        </pc:spChg>
        <pc:spChg chg="mod">
          <ac:chgData name="Jennifer Byrne" userId="2045948eb585c39a" providerId="LiveId" clId="{EF45AFC8-5FFB-43C1-9DE8-B54A9895A791}" dt="2021-03-03T16:52:59.940" v="40" actId="20577"/>
          <ac:spMkLst>
            <pc:docMk/>
            <pc:sldMk cId="1526850786" sldId="265"/>
            <ac:spMk id="24" creationId="{9E298423-BC03-4795-BE47-D57DDA9B01C8}"/>
          </ac:spMkLst>
        </pc:spChg>
      </pc:sldChg>
      <pc:sldChg chg="modSp">
        <pc:chgData name="Jennifer Byrne" userId="2045948eb585c39a" providerId="LiveId" clId="{EF45AFC8-5FFB-43C1-9DE8-B54A9895A791}" dt="2021-03-03T16:56:12.881" v="67" actId="20577"/>
        <pc:sldMkLst>
          <pc:docMk/>
          <pc:sldMk cId="1518464145" sldId="267"/>
        </pc:sldMkLst>
        <pc:spChg chg="mod">
          <ac:chgData name="Jennifer Byrne" userId="2045948eb585c39a" providerId="LiveId" clId="{EF45AFC8-5FFB-43C1-9DE8-B54A9895A791}" dt="2021-03-03T16:55:04.065" v="47" actId="20577"/>
          <ac:spMkLst>
            <pc:docMk/>
            <pc:sldMk cId="1518464145" sldId="267"/>
            <ac:spMk id="3" creationId="{00000000-0000-0000-0000-000000000000}"/>
          </ac:spMkLst>
        </pc:spChg>
        <pc:spChg chg="mod">
          <ac:chgData name="Jennifer Byrne" userId="2045948eb585c39a" providerId="LiveId" clId="{EF45AFC8-5FFB-43C1-9DE8-B54A9895A791}" dt="2021-03-03T16:56:12.881" v="67" actId="20577"/>
          <ac:spMkLst>
            <pc:docMk/>
            <pc:sldMk cId="1518464145" sldId="267"/>
            <ac:spMk id="24" creationId="{9E298423-BC03-4795-BE47-D57DDA9B01C8}"/>
          </ac:spMkLst>
        </pc:spChg>
      </pc:sldChg>
      <pc:sldChg chg="modSp">
        <pc:chgData name="Jennifer Byrne" userId="2045948eb585c39a" providerId="LiveId" clId="{EF45AFC8-5FFB-43C1-9DE8-B54A9895A791}" dt="2021-03-03T18:10:38.764" v="355" actId="20577"/>
        <pc:sldMkLst>
          <pc:docMk/>
          <pc:sldMk cId="1666323012" sldId="268"/>
        </pc:sldMkLst>
        <pc:spChg chg="mod">
          <ac:chgData name="Jennifer Byrne" userId="2045948eb585c39a" providerId="LiveId" clId="{EF45AFC8-5FFB-43C1-9DE8-B54A9895A791}" dt="2021-03-03T18:10:38.764" v="355" actId="20577"/>
          <ac:spMkLst>
            <pc:docMk/>
            <pc:sldMk cId="1666323012" sldId="268"/>
            <ac:spMk id="3" creationId="{8D9296A7-71A8-4FFB-A7E1-1561C1E61259}"/>
          </ac:spMkLst>
        </pc:spChg>
      </pc:sldChg>
    </pc:docChg>
  </pc:docChgLst>
  <pc:docChgLst>
    <pc:chgData name="Jennifer Byrne" userId="381dc5fa-84c5-4cf8-8380-06e0e220504b" providerId="ADAL" clId="{7FAED3E2-7EF6-4D36-B3F5-9D8D7A7213E7}"/>
    <pc:docChg chg="undo custSel addSld modSld sldOrd">
      <pc:chgData name="Jennifer Byrne" userId="381dc5fa-84c5-4cf8-8380-06e0e220504b" providerId="ADAL" clId="{7FAED3E2-7EF6-4D36-B3F5-9D8D7A7213E7}" dt="2021-10-30T11:25:16.310" v="417"/>
      <pc:docMkLst>
        <pc:docMk/>
      </pc:docMkLst>
      <pc:sldChg chg="modAnim">
        <pc:chgData name="Jennifer Byrne" userId="381dc5fa-84c5-4cf8-8380-06e0e220504b" providerId="ADAL" clId="{7FAED3E2-7EF6-4D36-B3F5-9D8D7A7213E7}" dt="2021-10-30T10:49:31.124" v="71"/>
        <pc:sldMkLst>
          <pc:docMk/>
          <pc:sldMk cId="1526850786" sldId="265"/>
        </pc:sldMkLst>
      </pc:sldChg>
      <pc:sldChg chg="modAnim">
        <pc:chgData name="Jennifer Byrne" userId="381dc5fa-84c5-4cf8-8380-06e0e220504b" providerId="ADAL" clId="{7FAED3E2-7EF6-4D36-B3F5-9D8D7A7213E7}" dt="2021-10-30T10:55:33.179" v="80"/>
        <pc:sldMkLst>
          <pc:docMk/>
          <pc:sldMk cId="1518464145" sldId="267"/>
        </pc:sldMkLst>
      </pc:sldChg>
      <pc:sldChg chg="modSp add mod ord modAnim">
        <pc:chgData name="Jennifer Byrne" userId="381dc5fa-84c5-4cf8-8380-06e0e220504b" providerId="ADAL" clId="{7FAED3E2-7EF6-4D36-B3F5-9D8D7A7213E7}" dt="2021-10-30T11:25:16.310" v="417"/>
        <pc:sldMkLst>
          <pc:docMk/>
          <pc:sldMk cId="2543746269" sldId="269"/>
        </pc:sldMkLst>
        <pc:spChg chg="mod">
          <ac:chgData name="Jennifer Byrne" userId="381dc5fa-84c5-4cf8-8380-06e0e220504b" providerId="ADAL" clId="{7FAED3E2-7EF6-4D36-B3F5-9D8D7A7213E7}" dt="2021-10-30T11:19:42.073" v="336" actId="20577"/>
          <ac:spMkLst>
            <pc:docMk/>
            <pc:sldMk cId="2543746269" sldId="269"/>
            <ac:spMk id="2" creationId="{00000000-0000-0000-0000-000000000000}"/>
          </ac:spMkLst>
        </pc:spChg>
        <pc:spChg chg="mod">
          <ac:chgData name="Jennifer Byrne" userId="381dc5fa-84c5-4cf8-8380-06e0e220504b" providerId="ADAL" clId="{7FAED3E2-7EF6-4D36-B3F5-9D8D7A7213E7}" dt="2021-10-30T11:24:49.128" v="415" actId="313"/>
          <ac:spMkLst>
            <pc:docMk/>
            <pc:sldMk cId="2543746269" sldId="269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10/30/2021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30/10/2021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hanacademy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Quantitative Methods</a:t>
            </a:r>
            <a:br>
              <a:rPr lang="en-GB" dirty="0"/>
            </a:br>
            <a:r>
              <a:rPr lang="en-GB" dirty="0"/>
              <a:t>Simpson’s Rule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Module No. Cons 1012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4973" y="630236"/>
            <a:ext cx="4629150" cy="582612"/>
          </a:xfrm>
        </p:spPr>
        <p:txBody>
          <a:bodyPr>
            <a:normAutofit/>
          </a:bodyPr>
          <a:lstStyle/>
          <a:p>
            <a:r>
              <a:rPr lang="en-IE" sz="3200" dirty="0"/>
              <a:t>BOMDAS Rule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37827"/>
            <a:ext cx="8435280" cy="5326064"/>
          </a:xfrm>
        </p:spPr>
        <p:txBody>
          <a:bodyPr>
            <a:normAutofit/>
          </a:bodyPr>
          <a:lstStyle/>
          <a:p>
            <a:r>
              <a:rPr lang="en-GB" sz="2200" dirty="0"/>
              <a:t>BOMDAS is an acronym for remembering the order in which you work out mathematical formulas.</a:t>
            </a:r>
          </a:p>
          <a:p>
            <a:r>
              <a:rPr lang="en-GB" sz="2200" dirty="0"/>
              <a:t>Brackets, Order, Multiplication/Division, Addition/Subtraction</a:t>
            </a:r>
          </a:p>
          <a:p>
            <a:r>
              <a:rPr lang="en-GB" sz="2200" dirty="0"/>
              <a:t>Another version is BOMDAS or BIDMAS </a:t>
            </a:r>
          </a:p>
          <a:p>
            <a:r>
              <a:rPr lang="en-IE" sz="2200" dirty="0"/>
              <a:t>or BIDMAS where I stands for Indices power of 2, 3 etc.  </a:t>
            </a:r>
          </a:p>
          <a:p>
            <a:endParaRPr lang="en-IE" sz="2200" dirty="0"/>
          </a:p>
          <a:p>
            <a:r>
              <a:rPr lang="en-IE" sz="2200" dirty="0">
                <a:hlinkClick r:id="rId2"/>
              </a:rPr>
              <a:t>Khan Academy  </a:t>
            </a:r>
            <a:r>
              <a:rPr lang="en-GB" sz="2200" dirty="0"/>
              <a:t>A non-profit with the mission to provide a free, world-class education for anyone, anywhere.</a:t>
            </a:r>
            <a:endParaRPr lang="en-IE" sz="22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29F04-9E81-4054-AA4A-FEDAE1B7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74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4973" y="630236"/>
            <a:ext cx="4629150" cy="582612"/>
          </a:xfrm>
        </p:spPr>
        <p:txBody>
          <a:bodyPr>
            <a:normAutofit/>
          </a:bodyPr>
          <a:lstStyle/>
          <a:p>
            <a:r>
              <a:rPr lang="en-IE" sz="3200" dirty="0"/>
              <a:t>Simpson’s Rule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37827"/>
            <a:ext cx="8435280" cy="5326064"/>
          </a:xfrm>
        </p:spPr>
        <p:txBody>
          <a:bodyPr>
            <a:normAutofit/>
          </a:bodyPr>
          <a:lstStyle/>
          <a:p>
            <a:r>
              <a:rPr lang="en-GB" sz="2200" dirty="0"/>
              <a:t>Simpson’s Rule is used to calculate the area of an irregular surface. </a:t>
            </a:r>
          </a:p>
          <a:p>
            <a:r>
              <a:rPr lang="en-GB" sz="2200" dirty="0"/>
              <a:t>The surface is measured using Ordinates (or Lengths).</a:t>
            </a:r>
          </a:p>
          <a:p>
            <a:r>
              <a:rPr lang="en-GB" sz="2200" dirty="0"/>
              <a:t>The Ordinates are measured at regular intervals along the baseline and at right angles to it. </a:t>
            </a:r>
          </a:p>
          <a:p>
            <a:r>
              <a:rPr lang="en-GB" sz="2200" dirty="0"/>
              <a:t>There should always be an uneven number of ordinates.</a:t>
            </a:r>
          </a:p>
          <a:p>
            <a:r>
              <a:rPr lang="en-GB" sz="2200" dirty="0"/>
              <a:t>Area =W/3 { (first + last) + 4 (evens) + 2 (odds) }</a:t>
            </a:r>
          </a:p>
          <a:p>
            <a:r>
              <a:rPr lang="en-IE" sz="2200" dirty="0"/>
              <a:t>W = width of each section (should be equal widths)</a:t>
            </a:r>
          </a:p>
          <a:p>
            <a:r>
              <a:rPr lang="en-GB" sz="2200" dirty="0"/>
              <a:t>(first + last) = the first ordinate + last ordinate</a:t>
            </a:r>
          </a:p>
          <a:p>
            <a:r>
              <a:rPr lang="en-GB" sz="2200" dirty="0"/>
              <a:t>4 (evens) = 4 x (the sum of all of the even ordinates)</a:t>
            </a:r>
          </a:p>
          <a:p>
            <a:r>
              <a:rPr lang="en-GB" sz="2200" dirty="0"/>
              <a:t>2 (odds) = 2 x (the sum of all of the odd ordinates)</a:t>
            </a:r>
          </a:p>
          <a:p>
            <a:r>
              <a:rPr lang="en-GB" sz="2200" b="1" dirty="0"/>
              <a:t>Do Not include </a:t>
            </a:r>
            <a:r>
              <a:rPr lang="en-GB" sz="2200" dirty="0"/>
              <a:t>the first and last ordinate again with the odds ordinates. </a:t>
            </a:r>
            <a:endParaRPr lang="en-IE" sz="22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29F04-9E81-4054-AA4A-FEDAE1B7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426702"/>
            <a:ext cx="4629150" cy="582612"/>
          </a:xfrm>
        </p:spPr>
        <p:txBody>
          <a:bodyPr>
            <a:normAutofit/>
          </a:bodyPr>
          <a:lstStyle/>
          <a:p>
            <a:r>
              <a:rPr lang="en-IE" sz="3200" dirty="0"/>
              <a:t>Simpson’s Rule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360" y="1077276"/>
            <a:ext cx="8435280" cy="5326064"/>
          </a:xfrm>
        </p:spPr>
        <p:txBody>
          <a:bodyPr>
            <a:normAutofit/>
          </a:bodyPr>
          <a:lstStyle/>
          <a:p>
            <a:r>
              <a:rPr lang="en-GB" sz="2000" dirty="0"/>
              <a:t>There should always be an uneven number of ordinates.</a:t>
            </a:r>
          </a:p>
          <a:p>
            <a:r>
              <a:rPr lang="en-GB" sz="2000" dirty="0"/>
              <a:t>Area =W/3 { (first + last) + 4 (evens) + 2 (odds) }</a:t>
            </a:r>
          </a:p>
          <a:p>
            <a:r>
              <a:rPr lang="en-IE" sz="2000" dirty="0"/>
              <a:t>W = width of each section (should be equal widths)</a:t>
            </a:r>
          </a:p>
          <a:p>
            <a:r>
              <a:rPr lang="en-GB" sz="2000" dirty="0"/>
              <a:t>(first + last) = the first ordinate + last ordinate</a:t>
            </a:r>
          </a:p>
          <a:p>
            <a:r>
              <a:rPr lang="en-GB" sz="2000" dirty="0"/>
              <a:t>4 (evens) = 4 x (the sum of all of the even ordinates)</a:t>
            </a:r>
          </a:p>
          <a:p>
            <a:r>
              <a:rPr lang="en-GB" sz="2000" dirty="0"/>
              <a:t>2 (odds) = 2 x (the sum of all of the odd ordinates)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r>
              <a:rPr lang="en-IE" sz="2000" dirty="0"/>
              <a:t>Here we would divide by 8 to get even widths: 18 ÷ 8 = 2.25</a:t>
            </a:r>
          </a:p>
          <a:p>
            <a:endParaRPr lang="en-IE" sz="20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Jennifer Byrne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29F04-9E81-4054-AA4A-FEDAE1B7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0BFD21A-14E1-477F-B5AA-639A980C71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206"/>
          <a:stretch/>
        </p:blipFill>
        <p:spPr>
          <a:xfrm>
            <a:off x="1389309" y="3251596"/>
            <a:ext cx="5933333" cy="194981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245CC0A-318D-4769-9F1F-F80E158AC9E5}"/>
              </a:ext>
            </a:extLst>
          </p:cNvPr>
          <p:cNvCxnSpPr>
            <a:cxnSpLocks/>
          </p:cNvCxnSpPr>
          <p:nvPr/>
        </p:nvCxnSpPr>
        <p:spPr>
          <a:xfrm>
            <a:off x="1607096" y="5517232"/>
            <a:ext cx="5472608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2F94C261-3A90-4146-B163-12BC2E606C85}"/>
              </a:ext>
            </a:extLst>
          </p:cNvPr>
          <p:cNvSpPr txBox="1"/>
          <p:nvPr/>
        </p:nvSpPr>
        <p:spPr>
          <a:xfrm>
            <a:off x="3967117" y="5175808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18m</a:t>
            </a:r>
            <a:endParaRPr lang="en-IE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8A358A9-432C-40FE-95C5-341EED5BC8E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0923" b="4478"/>
          <a:stretch/>
        </p:blipFill>
        <p:spPr>
          <a:xfrm>
            <a:off x="1484547" y="3309374"/>
            <a:ext cx="5838095" cy="1949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500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E7C7367-82D1-4696-BC20-3B365A3C27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9629" y="3583592"/>
            <a:ext cx="5666667" cy="225714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4973" y="630236"/>
            <a:ext cx="4629150" cy="582612"/>
          </a:xfrm>
        </p:spPr>
        <p:txBody>
          <a:bodyPr>
            <a:normAutofit/>
          </a:bodyPr>
          <a:lstStyle/>
          <a:p>
            <a:r>
              <a:rPr lang="en-IE" sz="3200" dirty="0"/>
              <a:t>Simpson’s Rule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336" y="1138499"/>
            <a:ext cx="8435280" cy="5326064"/>
          </a:xfrm>
        </p:spPr>
        <p:txBody>
          <a:bodyPr>
            <a:normAutofit/>
          </a:bodyPr>
          <a:lstStyle/>
          <a:p>
            <a:r>
              <a:rPr lang="en-GB" sz="2200" dirty="0"/>
              <a:t>There should always be an uneven number of ordinates.</a:t>
            </a:r>
          </a:p>
          <a:p>
            <a:r>
              <a:rPr lang="en-GB" sz="2200" dirty="0"/>
              <a:t>Area =W/3 { (first + last) + 4 (evens) + 2 (odds) }</a:t>
            </a:r>
          </a:p>
          <a:p>
            <a:r>
              <a:rPr lang="en-IE" sz="2200" dirty="0"/>
              <a:t>W = 18m ÷ 8 = 2.25m  </a:t>
            </a:r>
          </a:p>
          <a:p>
            <a:r>
              <a:rPr lang="en-GB" sz="2200" dirty="0"/>
              <a:t>(first + last) = 4 + 3.75 = </a:t>
            </a:r>
          </a:p>
          <a:p>
            <a:r>
              <a:rPr lang="en-GB" sz="2200" dirty="0"/>
              <a:t>4 (evens) = 4 x (5 + 6 + 5 + 4) = </a:t>
            </a:r>
          </a:p>
          <a:p>
            <a:r>
              <a:rPr lang="en-GB" sz="2200" dirty="0"/>
              <a:t>2 (odds) = 2 x (5 + 5 + 4.5) = </a:t>
            </a:r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r>
              <a:rPr lang="en-GB" sz="2200" dirty="0"/>
              <a:t>                 1        2         3        4         5        6         7         8        9</a:t>
            </a:r>
            <a:endParaRPr lang="en-IE" sz="22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Jennifer Byrne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29F04-9E81-4054-AA4A-FEDAE1B7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245CC0A-318D-4769-9F1F-F80E158AC9E5}"/>
              </a:ext>
            </a:extLst>
          </p:cNvPr>
          <p:cNvCxnSpPr>
            <a:cxnSpLocks/>
          </p:cNvCxnSpPr>
          <p:nvPr/>
        </p:nvCxnSpPr>
        <p:spPr>
          <a:xfrm>
            <a:off x="1619672" y="5949280"/>
            <a:ext cx="5472608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2F94C261-3A90-4146-B163-12BC2E606C85}"/>
              </a:ext>
            </a:extLst>
          </p:cNvPr>
          <p:cNvSpPr txBox="1"/>
          <p:nvPr/>
        </p:nvSpPr>
        <p:spPr>
          <a:xfrm>
            <a:off x="3995936" y="5949280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18m</a:t>
            </a:r>
            <a:endParaRPr lang="en-IE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CAB7CF-4C56-4CB1-945C-65D0BBB26FB5}"/>
              </a:ext>
            </a:extLst>
          </p:cNvPr>
          <p:cNvSpPr txBox="1"/>
          <p:nvPr/>
        </p:nvSpPr>
        <p:spPr>
          <a:xfrm>
            <a:off x="1607622" y="4941168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4m</a:t>
            </a:r>
            <a:endParaRPr lang="en-IE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6531B3-8CD3-459A-9EBC-7D0D21A291F0}"/>
              </a:ext>
            </a:extLst>
          </p:cNvPr>
          <p:cNvSpPr txBox="1"/>
          <p:nvPr/>
        </p:nvSpPr>
        <p:spPr>
          <a:xfrm>
            <a:off x="7066576" y="4941549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3.75m</a:t>
            </a:r>
            <a:endParaRPr lang="en-IE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DE31BB6-9C90-4D38-ACCA-B1825B1E259A}"/>
              </a:ext>
            </a:extLst>
          </p:cNvPr>
          <p:cNvSpPr txBox="1"/>
          <p:nvPr/>
        </p:nvSpPr>
        <p:spPr>
          <a:xfrm>
            <a:off x="2282052" y="4941168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5m</a:t>
            </a:r>
            <a:endParaRPr lang="en-IE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9A840F7-D25A-4C65-BEB7-0A4CEE7BFD99}"/>
              </a:ext>
            </a:extLst>
          </p:cNvPr>
          <p:cNvSpPr txBox="1"/>
          <p:nvPr/>
        </p:nvSpPr>
        <p:spPr>
          <a:xfrm>
            <a:off x="3692397" y="4941168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6m</a:t>
            </a:r>
            <a:endParaRPr lang="en-IE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D38F9A9-BABD-415F-8D2E-08491880E208}"/>
              </a:ext>
            </a:extLst>
          </p:cNvPr>
          <p:cNvSpPr txBox="1"/>
          <p:nvPr/>
        </p:nvSpPr>
        <p:spPr>
          <a:xfrm>
            <a:off x="5069762" y="4941168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5m</a:t>
            </a:r>
            <a:endParaRPr lang="en-IE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04F592E-2DB9-48FE-81D0-1BB491A3D501}"/>
              </a:ext>
            </a:extLst>
          </p:cNvPr>
          <p:cNvSpPr txBox="1"/>
          <p:nvPr/>
        </p:nvSpPr>
        <p:spPr>
          <a:xfrm>
            <a:off x="6364769" y="4941168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4m</a:t>
            </a:r>
            <a:endParaRPr lang="en-IE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146BBA8-F395-493D-9640-52EC203216A3}"/>
              </a:ext>
            </a:extLst>
          </p:cNvPr>
          <p:cNvSpPr txBox="1"/>
          <p:nvPr/>
        </p:nvSpPr>
        <p:spPr>
          <a:xfrm>
            <a:off x="2937965" y="4941168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5m</a:t>
            </a:r>
            <a:endParaRPr lang="en-IE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494C480-D4D6-4E52-A5FA-EC5CCA369A22}"/>
              </a:ext>
            </a:extLst>
          </p:cNvPr>
          <p:cNvSpPr txBox="1"/>
          <p:nvPr/>
        </p:nvSpPr>
        <p:spPr>
          <a:xfrm>
            <a:off x="4372333" y="4941168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5m</a:t>
            </a:r>
            <a:endParaRPr lang="en-IE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1562EBF-E168-451F-AB9E-F79108B55B15}"/>
              </a:ext>
            </a:extLst>
          </p:cNvPr>
          <p:cNvSpPr txBox="1"/>
          <p:nvPr/>
        </p:nvSpPr>
        <p:spPr>
          <a:xfrm>
            <a:off x="5690543" y="4923633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4.5m</a:t>
            </a:r>
            <a:endParaRPr lang="en-I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DBECF0-A101-4ED8-AEC1-4B243E9F972B}"/>
              </a:ext>
            </a:extLst>
          </p:cNvPr>
          <p:cNvSpPr txBox="1"/>
          <p:nvPr/>
        </p:nvSpPr>
        <p:spPr>
          <a:xfrm>
            <a:off x="3258629" y="2350041"/>
            <a:ext cx="9946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rgbClr val="FF0000"/>
                </a:solidFill>
              </a:rPr>
              <a:t>7.75</a:t>
            </a:r>
            <a:endParaRPr lang="en-IE" sz="2200" dirty="0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75A5C7B-4974-451A-A760-1FDD2E0995A3}"/>
              </a:ext>
            </a:extLst>
          </p:cNvPr>
          <p:cNvSpPr txBox="1"/>
          <p:nvPr/>
        </p:nvSpPr>
        <p:spPr>
          <a:xfrm>
            <a:off x="3926320" y="2694704"/>
            <a:ext cx="9946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rgbClr val="FF0000"/>
                </a:solidFill>
              </a:rPr>
              <a:t>80</a:t>
            </a:r>
            <a:endParaRPr lang="en-IE" sz="2200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C300E13-A910-4A86-ACC5-380945174043}"/>
              </a:ext>
            </a:extLst>
          </p:cNvPr>
          <p:cNvSpPr txBox="1"/>
          <p:nvPr/>
        </p:nvSpPr>
        <p:spPr>
          <a:xfrm>
            <a:off x="3656370" y="3163329"/>
            <a:ext cx="9946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rgbClr val="FF0000"/>
                </a:solidFill>
              </a:rPr>
              <a:t>29</a:t>
            </a:r>
            <a:endParaRPr lang="en-IE" sz="2200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E298423-BC03-4795-BE47-D57DDA9B01C8}"/>
              </a:ext>
            </a:extLst>
          </p:cNvPr>
          <p:cNvSpPr txBox="1"/>
          <p:nvPr/>
        </p:nvSpPr>
        <p:spPr>
          <a:xfrm>
            <a:off x="5069762" y="2122001"/>
            <a:ext cx="363920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rgbClr val="FF0000"/>
                </a:solidFill>
              </a:rPr>
              <a:t>2.25/3 (7.75 + 80 + 29) = </a:t>
            </a:r>
          </a:p>
          <a:p>
            <a:r>
              <a:rPr lang="en-GB" sz="2200" dirty="0">
                <a:solidFill>
                  <a:srgbClr val="FF0000"/>
                </a:solidFill>
              </a:rPr>
              <a:t>2.25/3 (116.75) = 87.56m</a:t>
            </a:r>
            <a:r>
              <a:rPr lang="en-IE" sz="2400" dirty="0">
                <a:solidFill>
                  <a:srgbClr val="FF0000"/>
                </a:solidFill>
              </a:rPr>
              <a:t>²</a:t>
            </a:r>
            <a:endParaRPr lang="en-IE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85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8" grpId="0" uiExpand="1"/>
      <p:bldP spid="12" grpId="0" uiExpand="1"/>
      <p:bldP spid="14" grpId="0"/>
      <p:bldP spid="15" grpId="0"/>
      <p:bldP spid="16" grpId="0"/>
      <p:bldP spid="17" grpId="0"/>
      <p:bldP spid="18" grpId="0" uiExpand="1"/>
      <p:bldP spid="19" grpId="0" uiExpand="1"/>
      <p:bldP spid="20" grpId="0"/>
      <p:bldP spid="10" grpId="0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A1FC0-3B02-4A8D-B085-EBA52EC51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r>
              <a:rPr lang="en-GB" dirty="0"/>
              <a:t>Question 1.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296A7-71A8-4FFB-A7E1-1561C1E61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96" y="1465093"/>
            <a:ext cx="8229600" cy="4389437"/>
          </a:xfrm>
        </p:spPr>
        <p:txBody>
          <a:bodyPr/>
          <a:lstStyle/>
          <a:p>
            <a:r>
              <a:rPr lang="en-GB" sz="2200" dirty="0"/>
              <a:t>There should always be an uneven number of ordinates.</a:t>
            </a:r>
          </a:p>
          <a:p>
            <a:r>
              <a:rPr lang="en-GB" sz="2200" dirty="0"/>
              <a:t>Area =W/3 { (first + last) + 4 (evens) + 2 (odds) }</a:t>
            </a:r>
          </a:p>
          <a:p>
            <a:r>
              <a:rPr lang="en-GB" sz="2200" dirty="0"/>
              <a:t>Calculate the area below.</a:t>
            </a:r>
          </a:p>
          <a:p>
            <a:r>
              <a:rPr lang="en-GB" sz="2200" dirty="0"/>
              <a:t>First find W </a:t>
            </a:r>
          </a:p>
          <a:p>
            <a:r>
              <a:rPr lang="en-GB" sz="2200" dirty="0"/>
              <a:t>9 ordinates means </a:t>
            </a:r>
            <a:r>
              <a:rPr lang="en-GB" sz="2200"/>
              <a:t>8 spaces so 31.5m ÷ 8 = 3.94m</a:t>
            </a:r>
            <a:endParaRPr lang="en-GB" sz="2200" dirty="0"/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22A54D-6F60-47C7-91CA-8F3BC63CD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4CC526-0DA4-4775-BE78-45FBBFA56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5D6A08F-B52C-40B2-A69A-E12328EAA6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1005" y="3659812"/>
            <a:ext cx="5844790" cy="264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323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E7C7367-82D1-4696-BC20-3B365A3C27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9629" y="3583592"/>
            <a:ext cx="5666667" cy="225714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4973" y="630236"/>
            <a:ext cx="4629150" cy="582612"/>
          </a:xfrm>
        </p:spPr>
        <p:txBody>
          <a:bodyPr>
            <a:normAutofit/>
          </a:bodyPr>
          <a:lstStyle/>
          <a:p>
            <a:r>
              <a:rPr lang="en-IE" sz="3200" dirty="0"/>
              <a:t>Simpson’s Rule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336" y="1138499"/>
            <a:ext cx="8435280" cy="5326064"/>
          </a:xfrm>
        </p:spPr>
        <p:txBody>
          <a:bodyPr>
            <a:normAutofit/>
          </a:bodyPr>
          <a:lstStyle/>
          <a:p>
            <a:r>
              <a:rPr lang="en-GB" sz="2200" dirty="0"/>
              <a:t>There should always be an uneven number of ordinates.</a:t>
            </a:r>
          </a:p>
          <a:p>
            <a:r>
              <a:rPr lang="en-GB" sz="2200" dirty="0"/>
              <a:t>Area =W/3 { (first + last) + 4 (evens) + 2 (odds) }</a:t>
            </a:r>
          </a:p>
          <a:p>
            <a:r>
              <a:rPr lang="en-IE" sz="2200" dirty="0"/>
              <a:t>W = 31.5m ÷ 8 = 3.94m  </a:t>
            </a:r>
          </a:p>
          <a:p>
            <a:r>
              <a:rPr lang="en-GB" sz="2200" dirty="0"/>
              <a:t>(first + last) = 10 + 9.75 = </a:t>
            </a:r>
          </a:p>
          <a:p>
            <a:r>
              <a:rPr lang="en-GB" sz="2200" dirty="0"/>
              <a:t>4 (evens) = 4 x (12 + 15 + 12.5 + 11.5) = </a:t>
            </a:r>
          </a:p>
          <a:p>
            <a:r>
              <a:rPr lang="en-GB" sz="2200" dirty="0"/>
              <a:t>2 (odds) = 2 x (14 + 14 + 12) = </a:t>
            </a:r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r>
              <a:rPr lang="en-GB" sz="2200" dirty="0"/>
              <a:t>                 1        2         3        4         5        6         7         8        9</a:t>
            </a:r>
            <a:endParaRPr lang="en-IE" sz="22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Jennifer Byrne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29F04-9E81-4054-AA4A-FEDAE1B7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245CC0A-318D-4769-9F1F-F80E158AC9E5}"/>
              </a:ext>
            </a:extLst>
          </p:cNvPr>
          <p:cNvCxnSpPr>
            <a:cxnSpLocks/>
          </p:cNvCxnSpPr>
          <p:nvPr/>
        </p:nvCxnSpPr>
        <p:spPr>
          <a:xfrm>
            <a:off x="1619672" y="5949280"/>
            <a:ext cx="5472608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2F94C261-3A90-4146-B163-12BC2E606C85}"/>
              </a:ext>
            </a:extLst>
          </p:cNvPr>
          <p:cNvSpPr txBox="1"/>
          <p:nvPr/>
        </p:nvSpPr>
        <p:spPr>
          <a:xfrm>
            <a:off x="3995936" y="5949280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31.5m</a:t>
            </a:r>
            <a:endParaRPr lang="en-IE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CAB7CF-4C56-4CB1-945C-65D0BBB26FB5}"/>
              </a:ext>
            </a:extLst>
          </p:cNvPr>
          <p:cNvSpPr txBox="1"/>
          <p:nvPr/>
        </p:nvSpPr>
        <p:spPr>
          <a:xfrm>
            <a:off x="1607622" y="4941168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10m</a:t>
            </a:r>
            <a:endParaRPr lang="en-IE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6531B3-8CD3-459A-9EBC-7D0D21A291F0}"/>
              </a:ext>
            </a:extLst>
          </p:cNvPr>
          <p:cNvSpPr txBox="1"/>
          <p:nvPr/>
        </p:nvSpPr>
        <p:spPr>
          <a:xfrm>
            <a:off x="7066576" y="4941549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9.75m</a:t>
            </a:r>
            <a:endParaRPr lang="en-IE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DE31BB6-9C90-4D38-ACCA-B1825B1E259A}"/>
              </a:ext>
            </a:extLst>
          </p:cNvPr>
          <p:cNvSpPr txBox="1"/>
          <p:nvPr/>
        </p:nvSpPr>
        <p:spPr>
          <a:xfrm>
            <a:off x="2282052" y="4941168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12m</a:t>
            </a:r>
            <a:endParaRPr lang="en-IE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9A840F7-D25A-4C65-BEB7-0A4CEE7BFD99}"/>
              </a:ext>
            </a:extLst>
          </p:cNvPr>
          <p:cNvSpPr txBox="1"/>
          <p:nvPr/>
        </p:nvSpPr>
        <p:spPr>
          <a:xfrm>
            <a:off x="3692397" y="4941168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15m</a:t>
            </a:r>
            <a:endParaRPr lang="en-IE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D38F9A9-BABD-415F-8D2E-08491880E208}"/>
              </a:ext>
            </a:extLst>
          </p:cNvPr>
          <p:cNvSpPr txBox="1"/>
          <p:nvPr/>
        </p:nvSpPr>
        <p:spPr>
          <a:xfrm>
            <a:off x="4955969" y="49411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12.5m</a:t>
            </a:r>
            <a:endParaRPr lang="en-IE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04F592E-2DB9-48FE-81D0-1BB491A3D501}"/>
              </a:ext>
            </a:extLst>
          </p:cNvPr>
          <p:cNvSpPr txBox="1"/>
          <p:nvPr/>
        </p:nvSpPr>
        <p:spPr>
          <a:xfrm>
            <a:off x="6364769" y="4941168"/>
            <a:ext cx="759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11.5m</a:t>
            </a:r>
            <a:endParaRPr lang="en-IE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146BBA8-F395-493D-9640-52EC203216A3}"/>
              </a:ext>
            </a:extLst>
          </p:cNvPr>
          <p:cNvSpPr txBox="1"/>
          <p:nvPr/>
        </p:nvSpPr>
        <p:spPr>
          <a:xfrm>
            <a:off x="2937965" y="4941168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14m</a:t>
            </a:r>
            <a:endParaRPr lang="en-IE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494C480-D4D6-4E52-A5FA-EC5CCA369A22}"/>
              </a:ext>
            </a:extLst>
          </p:cNvPr>
          <p:cNvSpPr txBox="1"/>
          <p:nvPr/>
        </p:nvSpPr>
        <p:spPr>
          <a:xfrm>
            <a:off x="4372333" y="4941168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14m</a:t>
            </a:r>
            <a:endParaRPr lang="en-IE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1562EBF-E168-451F-AB9E-F79108B55B15}"/>
              </a:ext>
            </a:extLst>
          </p:cNvPr>
          <p:cNvSpPr txBox="1"/>
          <p:nvPr/>
        </p:nvSpPr>
        <p:spPr>
          <a:xfrm>
            <a:off x="5690543" y="4923633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12m</a:t>
            </a:r>
            <a:endParaRPr lang="en-I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DBECF0-A101-4ED8-AEC1-4B243E9F972B}"/>
              </a:ext>
            </a:extLst>
          </p:cNvPr>
          <p:cNvSpPr txBox="1"/>
          <p:nvPr/>
        </p:nvSpPr>
        <p:spPr>
          <a:xfrm>
            <a:off x="3258629" y="2350041"/>
            <a:ext cx="9946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rgbClr val="FF0000"/>
                </a:solidFill>
              </a:rPr>
              <a:t>19.75</a:t>
            </a:r>
            <a:endParaRPr lang="en-IE" sz="2200" dirty="0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75A5C7B-4974-451A-A760-1FDD2E0995A3}"/>
              </a:ext>
            </a:extLst>
          </p:cNvPr>
          <p:cNvSpPr txBox="1"/>
          <p:nvPr/>
        </p:nvSpPr>
        <p:spPr>
          <a:xfrm>
            <a:off x="4921458" y="2733727"/>
            <a:ext cx="9946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rgbClr val="FF0000"/>
                </a:solidFill>
              </a:rPr>
              <a:t>204</a:t>
            </a:r>
            <a:endParaRPr lang="en-IE" sz="2200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C300E13-A910-4A86-ACC5-380945174043}"/>
              </a:ext>
            </a:extLst>
          </p:cNvPr>
          <p:cNvSpPr txBox="1"/>
          <p:nvPr/>
        </p:nvSpPr>
        <p:spPr>
          <a:xfrm>
            <a:off x="3835700" y="3133836"/>
            <a:ext cx="9946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rgbClr val="FF0000"/>
                </a:solidFill>
              </a:rPr>
              <a:t>80</a:t>
            </a:r>
            <a:endParaRPr lang="en-IE" sz="2200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E298423-BC03-4795-BE47-D57DDA9B01C8}"/>
              </a:ext>
            </a:extLst>
          </p:cNvPr>
          <p:cNvSpPr txBox="1"/>
          <p:nvPr/>
        </p:nvSpPr>
        <p:spPr>
          <a:xfrm>
            <a:off x="5121224" y="1878163"/>
            <a:ext cx="356557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rgbClr val="FF0000"/>
                </a:solidFill>
              </a:rPr>
              <a:t>3.94/3 (19.75 + 204 + 80) = </a:t>
            </a:r>
          </a:p>
          <a:p>
            <a:r>
              <a:rPr lang="en-GB" sz="2200" dirty="0">
                <a:solidFill>
                  <a:srgbClr val="FF0000"/>
                </a:solidFill>
              </a:rPr>
              <a:t>3.94/3 (303.75) = 398.925m</a:t>
            </a:r>
            <a:r>
              <a:rPr lang="en-IE" sz="2400" dirty="0">
                <a:solidFill>
                  <a:srgbClr val="FF0000"/>
                </a:solidFill>
              </a:rPr>
              <a:t>²</a:t>
            </a:r>
            <a:endParaRPr lang="en-IE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464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8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10" grpId="0"/>
      <p:bldP spid="22" grpId="0"/>
      <p:bldP spid="23" grpId="0"/>
      <p:bldP spid="2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1062</TotalTime>
  <Words>662</Words>
  <Application>Microsoft Office PowerPoint</Application>
  <PresentationFormat>On-screen Show (4:3)</PresentationFormat>
  <Paragraphs>113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Times New Roman</vt:lpstr>
      <vt:lpstr>Wingdings 2</vt:lpstr>
      <vt:lpstr>Flow</vt:lpstr>
      <vt:lpstr>Quantitative Methods Simpson’s Rule </vt:lpstr>
      <vt:lpstr>BOMDAS Rule </vt:lpstr>
      <vt:lpstr>Simpson’s Rule </vt:lpstr>
      <vt:lpstr>Simpson’s Rule </vt:lpstr>
      <vt:lpstr>Simpson’s Rule </vt:lpstr>
      <vt:lpstr>Question 1.</vt:lpstr>
      <vt:lpstr>Simpson’s Rule 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102</cp:revision>
  <cp:lastPrinted>2020-09-29T10:33:36Z</cp:lastPrinted>
  <dcterms:created xsi:type="dcterms:W3CDTF">2007-01-25T21:43:12Z</dcterms:created>
  <dcterms:modified xsi:type="dcterms:W3CDTF">2021-10-30T11:25:22Z</dcterms:modified>
  <cp:contentStatus/>
</cp:coreProperties>
</file>