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4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126179706260126"/>
          <c:y val="3.7372382023675627E-2"/>
          <c:w val="0.78164600435583864"/>
          <c:h val="0.809900905243987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200</c:v>
                </c:pt>
                <c:pt idx="1">
                  <c:v>150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D0-49B2-89E5-712818B882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C3D0-49B2-89E5-712818B8825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C3D0-49B2-89E5-712818B882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480320"/>
        <c:axId val="55481856"/>
      </c:barChart>
      <c:catAx>
        <c:axId val="55480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5481856"/>
        <c:crosses val="autoZero"/>
        <c:auto val="1"/>
        <c:lblAlgn val="ctr"/>
        <c:lblOffset val="100"/>
        <c:noMultiLvlLbl val="0"/>
      </c:catAx>
      <c:valAx>
        <c:axId val="554818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480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29321583146484"/>
          <c:y val="0.14046090829555397"/>
          <c:w val="0.63727068884601357"/>
          <c:h val="0.65054601129404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Students</c:v>
                </c:pt>
              </c:strCache>
            </c:strRef>
          </c:tx>
          <c:spPr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4"/>
                <c:pt idx="0">
                  <c:v>LUAS</c:v>
                </c:pt>
                <c:pt idx="1">
                  <c:v>DART</c:v>
                </c:pt>
                <c:pt idx="2">
                  <c:v>BUS </c:v>
                </c:pt>
                <c:pt idx="3">
                  <c:v>WALK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10</c:v>
                </c:pt>
                <c:pt idx="2">
                  <c:v>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63-4069-8D21-5D7E8330D0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811648"/>
        <c:axId val="70813184"/>
      </c:barChart>
      <c:catAx>
        <c:axId val="70811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813184"/>
        <c:crosses val="autoZero"/>
        <c:auto val="1"/>
        <c:lblAlgn val="ctr"/>
        <c:lblOffset val="100"/>
        <c:noMultiLvlLbl val="0"/>
      </c:catAx>
      <c:valAx>
        <c:axId val="70813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811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846783951816769"/>
          <c:y val="0.3444379452568429"/>
          <c:w val="0.32153215947344332"/>
          <c:h val="0.20318760154980628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Company</a:t>
            </a:r>
            <a:r>
              <a:rPr lang="en-US" sz="2000" baseline="0" dirty="0"/>
              <a:t> Sales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4000</c:v>
                </c:pt>
                <c:pt idx="1">
                  <c:v>2000</c:v>
                </c:pt>
                <c:pt idx="2">
                  <c:v>1500</c:v>
                </c:pt>
                <c:pt idx="3">
                  <c:v>2000</c:v>
                </c:pt>
                <c:pt idx="4">
                  <c:v>2750</c:v>
                </c:pt>
                <c:pt idx="5">
                  <c:v>3500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52-47F1-866D-FE676D71D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484672"/>
        <c:axId val="65486208"/>
      </c:barChart>
      <c:catAx>
        <c:axId val="65484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5486208"/>
        <c:crosses val="autoZero"/>
        <c:auto val="1"/>
        <c:lblAlgn val="ctr"/>
        <c:lblOffset val="100"/>
        <c:noMultiLvlLbl val="0"/>
      </c:catAx>
      <c:valAx>
        <c:axId val="65486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5484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31053332355161"/>
          <c:y val="2.7925230854971863E-2"/>
          <c:w val="0.22159298111963543"/>
          <c:h val="0.1012717576308761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Kitchen</a:t>
            </a:r>
            <a:r>
              <a:rPr lang="en-US" sz="2000" baseline="0" dirty="0"/>
              <a:t> Job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Desigining</c:v>
                </c:pt>
                <c:pt idx="1">
                  <c:v>Setting Out</c:v>
                </c:pt>
                <c:pt idx="2">
                  <c:v>Breaking Out</c:v>
                </c:pt>
                <c:pt idx="3">
                  <c:v>Assembly</c:v>
                </c:pt>
                <c:pt idx="4">
                  <c:v>Finishing</c:v>
                </c:pt>
                <c:pt idx="5">
                  <c:v>Fitting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5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7-49FC-8314-C5462700F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844608"/>
        <c:axId val="73846144"/>
      </c:barChart>
      <c:catAx>
        <c:axId val="73844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3846144"/>
        <c:crosses val="autoZero"/>
        <c:auto val="1"/>
        <c:lblAlgn val="ctr"/>
        <c:lblOffset val="100"/>
        <c:noMultiLvlLbl val="0"/>
      </c:catAx>
      <c:valAx>
        <c:axId val="73846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38446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baseline="0" dirty="0"/>
              <a:t>Hotel Bar Job 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Desigining</c:v>
                </c:pt>
                <c:pt idx="1">
                  <c:v>Setting Out</c:v>
                </c:pt>
                <c:pt idx="2">
                  <c:v>Breaking Out</c:v>
                </c:pt>
                <c:pt idx="3">
                  <c:v>Assembly</c:v>
                </c:pt>
                <c:pt idx="4">
                  <c:v>Finishing</c:v>
                </c:pt>
                <c:pt idx="5">
                  <c:v>Fitting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2.75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B-45A2-AB34-4C3877F3AA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228928"/>
        <c:axId val="79230464"/>
      </c:barChart>
      <c:catAx>
        <c:axId val="79228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9230464"/>
        <c:crosses val="autoZero"/>
        <c:auto val="1"/>
        <c:lblAlgn val="ctr"/>
        <c:lblOffset val="100"/>
        <c:noMultiLvlLbl val="0"/>
      </c:catAx>
      <c:valAx>
        <c:axId val="7923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92289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baseline="0" dirty="0"/>
              <a:t>Roofing Job</a:t>
            </a:r>
            <a:endParaRPr lang="en-US" sz="200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431359123587811"/>
          <c:y val="0.15712576182214513"/>
          <c:w val="0.86394727832933949"/>
          <c:h val="0.46711464033097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Desigining</c:v>
                </c:pt>
                <c:pt idx="1">
                  <c:v>Setting Out</c:v>
                </c:pt>
                <c:pt idx="2">
                  <c:v>Assembly off Site </c:v>
                </c:pt>
                <c:pt idx="3">
                  <c:v>Assembly on site</c:v>
                </c:pt>
                <c:pt idx="4">
                  <c:v>Tiling Laits/ Felt</c:v>
                </c:pt>
                <c:pt idx="5">
                  <c:v>Tiling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7</c:v>
                </c:pt>
                <c:pt idx="3">
                  <c:v>4</c:v>
                </c:pt>
                <c:pt idx="4">
                  <c:v>3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A-4C68-A66E-C57A16131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19104"/>
        <c:axId val="65159936"/>
      </c:barChart>
      <c:catAx>
        <c:axId val="83119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5159936"/>
        <c:crosses val="autoZero"/>
        <c:auto val="1"/>
        <c:lblAlgn val="ctr"/>
        <c:lblOffset val="100"/>
        <c:noMultiLvlLbl val="0"/>
      </c:catAx>
      <c:valAx>
        <c:axId val="65159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831191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882753985020172"/>
          <c:y val="3.6194865885666755E-2"/>
          <c:w val="0.68764233174556899"/>
          <c:h val="0.8928668259395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Oak</c:v>
                </c:pt>
                <c:pt idx="1">
                  <c:v>Ash</c:v>
                </c:pt>
                <c:pt idx="2">
                  <c:v>Beech</c:v>
                </c:pt>
                <c:pt idx="3">
                  <c:v>Pine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3.3</c:v>
                </c:pt>
                <c:pt idx="1">
                  <c:v>1.8</c:v>
                </c:pt>
                <c:pt idx="2">
                  <c:v>1.5</c:v>
                </c:pt>
                <c:pt idx="3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A-47D7-B73A-77E641D45C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Oak</c:v>
                </c:pt>
                <c:pt idx="1">
                  <c:v>Ash</c:v>
                </c:pt>
                <c:pt idx="2">
                  <c:v>Beech</c:v>
                </c:pt>
                <c:pt idx="3">
                  <c:v>Pine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</c:v>
                </c:pt>
                <c:pt idx="2">
                  <c:v>1.5</c:v>
                </c:pt>
                <c:pt idx="3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CA-47D7-B73A-77E641D45C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Oak</c:v>
                </c:pt>
                <c:pt idx="1">
                  <c:v>Ash</c:v>
                </c:pt>
                <c:pt idx="2">
                  <c:v>Beech</c:v>
                </c:pt>
                <c:pt idx="3">
                  <c:v>Pine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1.2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CA-47D7-B73A-77E641D45C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144704"/>
        <c:axId val="65146240"/>
      </c:barChart>
      <c:catAx>
        <c:axId val="651447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65146240"/>
        <c:crosses val="autoZero"/>
        <c:auto val="1"/>
        <c:lblAlgn val="ctr"/>
        <c:lblOffset val="100"/>
        <c:noMultiLvlLbl val="0"/>
      </c:catAx>
      <c:valAx>
        <c:axId val="651462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5144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18493412996232"/>
          <c:y val="0.35566568758052891"/>
          <c:w val="0.15581506587003768"/>
          <c:h val="0.2886683518595357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Autum</c:v>
                </c:pt>
                <c:pt idx="3">
                  <c:v>Winter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3.1</c:v>
                </c:pt>
                <c:pt idx="1">
                  <c:v>4.2</c:v>
                </c:pt>
                <c:pt idx="2">
                  <c:v>3</c:v>
                </c:pt>
                <c:pt idx="3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90-481A-AD91-F31CAFE42C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Autum</c:v>
                </c:pt>
                <c:pt idx="3">
                  <c:v>Winter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3.8</c:v>
                </c:pt>
                <c:pt idx="1">
                  <c:v>4.4000000000000004</c:v>
                </c:pt>
                <c:pt idx="2">
                  <c:v>2.8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90-481A-AD91-F31CAFE42C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Autum</c:v>
                </c:pt>
                <c:pt idx="3">
                  <c:v>Winter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</c:v>
                </c:pt>
                <c:pt idx="2">
                  <c:v>1.8</c:v>
                </c:pt>
                <c:pt idx="3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90-481A-AD91-F31CAFE42C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5238144"/>
        <c:axId val="65239680"/>
        <c:axId val="0"/>
      </c:bar3DChart>
      <c:catAx>
        <c:axId val="65238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5239680"/>
        <c:crosses val="autoZero"/>
        <c:auto val="1"/>
        <c:lblAlgn val="ctr"/>
        <c:lblOffset val="100"/>
        <c:noMultiLvlLbl val="0"/>
      </c:catAx>
      <c:valAx>
        <c:axId val="65239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52381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2/20/2021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20/02/2021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50AAD-6A21-49A3-BEB4-EA233A1A9D21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Bar Charts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Ans. 4. Bar Chart to representing the Roofing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90DD7C55-31CB-48D7-AC3D-30D57A624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619028"/>
              </p:ext>
            </p:extLst>
          </p:nvPr>
        </p:nvGraphicFramePr>
        <p:xfrm>
          <a:off x="1475656" y="1580715"/>
          <a:ext cx="525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6694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64F65-803C-42A2-B5FB-43D041835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Horizontal Bar Chart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3DA3F-7DFD-4D14-9FB4-69D25E28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sz="2200" dirty="0"/>
              <a:t>This Bar Chart represents the amount of cubic metres of different timbers used in a Factory between the years 2008 to 2010.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328AD-C06B-4A42-BA31-013469B2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0BBB0-CBE5-41B8-82D9-F210E648C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9B22C7F-9AF2-4237-8AD7-5E79571D3A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6819168"/>
              </p:ext>
            </p:extLst>
          </p:nvPr>
        </p:nvGraphicFramePr>
        <p:xfrm>
          <a:off x="2033972" y="2276872"/>
          <a:ext cx="5076056" cy="366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74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64F65-803C-42A2-B5FB-43D041835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Multiple Vertical Bar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3DA3F-7DFD-4D14-9FB4-69D25E28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sz="2200" dirty="0"/>
              <a:t>T</a:t>
            </a:r>
            <a:r>
              <a:rPr lang="en-IE" sz="2000" dirty="0"/>
              <a:t>his Bar Chart represents the average amount of  millimetres of rain that fell per week in each season  between the years 2011 to 2009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328AD-C06B-4A42-BA31-013469B2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0BBB0-CBE5-41B8-82D9-F210E648C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0B934419-6A3F-4923-9E0C-453FDBC910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335254"/>
              </p:ext>
            </p:extLst>
          </p:nvPr>
        </p:nvGraphicFramePr>
        <p:xfrm>
          <a:off x="2260476" y="2203894"/>
          <a:ext cx="4623048" cy="433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9062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343" y="506027"/>
            <a:ext cx="4629150" cy="685800"/>
          </a:xfrm>
        </p:spPr>
        <p:txBody>
          <a:bodyPr>
            <a:noAutofit/>
          </a:bodyPr>
          <a:lstStyle/>
          <a:p>
            <a:pPr algn="l"/>
            <a:r>
              <a:rPr lang="en-IE" sz="1400" dirty="0"/>
              <a:t> Draw a Bar Chart to represent each of the following:  </a:t>
            </a:r>
            <a:br>
              <a:rPr lang="en-IE" sz="1800" dirty="0"/>
            </a:br>
            <a:endParaRPr lang="en-IE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914650" y="1085850"/>
          <a:ext cx="3543300" cy="125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5907">
                <a:tc>
                  <a:txBody>
                    <a:bodyPr/>
                    <a:lstStyle/>
                    <a:p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393">
                <a:tc>
                  <a:txBody>
                    <a:bodyPr/>
                    <a:lstStyle/>
                    <a:p>
                      <a:endParaRPr lang="en-IE" sz="1100" dirty="0"/>
                    </a:p>
                    <a:p>
                      <a:endParaRPr lang="en-IE" sz="1100" dirty="0"/>
                    </a:p>
                    <a:p>
                      <a:r>
                        <a:rPr lang="en-IE" sz="1100" dirty="0"/>
                        <a:t>Jobs 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Design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Setting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Break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Assembly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Finishing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Fitting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857500" y="2743201"/>
          <a:ext cx="354330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1141">
                <a:tc>
                  <a:txBody>
                    <a:bodyPr/>
                    <a:lstStyle/>
                    <a:p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2.75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759">
                <a:tc>
                  <a:txBody>
                    <a:bodyPr/>
                    <a:lstStyle/>
                    <a:p>
                      <a:endParaRPr lang="en-IE" sz="1100" dirty="0"/>
                    </a:p>
                    <a:p>
                      <a:endParaRPr lang="en-IE" sz="1100" dirty="0"/>
                    </a:p>
                    <a:p>
                      <a:r>
                        <a:rPr lang="en-IE" sz="1100" dirty="0"/>
                        <a:t>Jobs 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Design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Setting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Break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Assembly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Finishing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Fitting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57501" y="4591714"/>
          <a:ext cx="3543300" cy="1351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1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9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0831">
                <a:tc>
                  <a:txBody>
                    <a:bodyPr/>
                    <a:lstStyle/>
                    <a:p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055">
                <a:tc>
                  <a:txBody>
                    <a:bodyPr/>
                    <a:lstStyle/>
                    <a:p>
                      <a:endParaRPr lang="en-IE" sz="1100" dirty="0"/>
                    </a:p>
                    <a:p>
                      <a:endParaRPr lang="en-IE" sz="1100" dirty="0"/>
                    </a:p>
                    <a:p>
                      <a:r>
                        <a:rPr lang="en-IE" sz="1100" dirty="0"/>
                        <a:t>Jobs 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Design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Setting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Ass.</a:t>
                      </a:r>
                      <a:r>
                        <a:rPr lang="en-IE" sz="1100" baseline="0" dirty="0"/>
                        <a:t> Off site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Ass.</a:t>
                      </a:r>
                      <a:r>
                        <a:rPr lang="en-IE" sz="1100" baseline="0" dirty="0"/>
                        <a:t> On site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Tiling</a:t>
                      </a:r>
                      <a:r>
                        <a:rPr lang="en-IE" sz="1100" baseline="0" dirty="0"/>
                        <a:t> laths/Felt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Tiling</a:t>
                      </a:r>
                      <a:r>
                        <a:rPr lang="en-IE" sz="1100" baseline="0" dirty="0"/>
                        <a:t> 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DDC1AE-527B-45A5-8787-8DFD5C5D1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Bar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1"/>
            <a:ext cx="7920880" cy="5326064"/>
          </a:xfrm>
        </p:spPr>
        <p:txBody>
          <a:bodyPr>
            <a:normAutofit/>
          </a:bodyPr>
          <a:lstStyle/>
          <a:p>
            <a:r>
              <a:rPr lang="en-IE" sz="2200" dirty="0"/>
              <a:t>Bar charts are one of the simplest methods of presenting information. </a:t>
            </a:r>
          </a:p>
          <a:p>
            <a:r>
              <a:rPr lang="en-IE" sz="2200" dirty="0"/>
              <a:t>When creating a bar chart here are some points to note: </a:t>
            </a:r>
          </a:p>
          <a:p>
            <a:r>
              <a:rPr lang="en-IE" sz="2200" dirty="0"/>
              <a:t>The bars must be the same thickness.</a:t>
            </a:r>
          </a:p>
          <a:p>
            <a:r>
              <a:rPr lang="en-IE" sz="2200" dirty="0"/>
              <a:t>The quantity is represented by the height of the bar. </a:t>
            </a:r>
          </a:p>
          <a:p>
            <a:r>
              <a:rPr lang="en-IE" sz="2200" dirty="0"/>
              <a:t>The horizontal lines is called the X axis representing the Item</a:t>
            </a:r>
          </a:p>
          <a:p>
            <a:endParaRPr lang="en-IE" sz="2200" dirty="0"/>
          </a:p>
          <a:p>
            <a:r>
              <a:rPr lang="en-IE" sz="2200" dirty="0"/>
              <a:t>The vertical line is 					           called the Y axis  					    representing the 					      Quantity 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29804452"/>
              </p:ext>
            </p:extLst>
          </p:nvPr>
        </p:nvGraphicFramePr>
        <p:xfrm>
          <a:off x="3347864" y="3257549"/>
          <a:ext cx="4320480" cy="2925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124" y="515623"/>
            <a:ext cx="5842967" cy="571498"/>
          </a:xfrm>
        </p:spPr>
        <p:txBody>
          <a:bodyPr>
            <a:normAutofit/>
          </a:bodyPr>
          <a:lstStyle/>
          <a:p>
            <a:r>
              <a:rPr lang="en-IE" sz="3200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64" y="1087121"/>
            <a:ext cx="7848872" cy="5269229"/>
          </a:xfrm>
        </p:spPr>
        <p:txBody>
          <a:bodyPr>
            <a:normAutofit/>
          </a:bodyPr>
          <a:lstStyle/>
          <a:p>
            <a:r>
              <a:rPr lang="en-IE" sz="2200" dirty="0"/>
              <a:t>In a class of 45 College Students, 20 get the LUAS, 10 get the DART &amp; 5 get the bus &amp; the rest walk.</a:t>
            </a:r>
          </a:p>
          <a:p>
            <a:r>
              <a:rPr lang="en-IE" sz="2200" dirty="0"/>
              <a:t>Show this information on a Bar Chart.   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822966"/>
              </p:ext>
            </p:extLst>
          </p:nvPr>
        </p:nvGraphicFramePr>
        <p:xfrm>
          <a:off x="761157" y="2132856"/>
          <a:ext cx="6637312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910FF-CC26-4405-B7DC-93CE5AF5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F99C-BABF-4027-B439-48C3A649A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Bar Chart Question 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0551D-DBFB-4EA3-8E01-99F136F71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40768"/>
            <a:ext cx="8229600" cy="4812381"/>
          </a:xfrm>
        </p:spPr>
        <p:txBody>
          <a:bodyPr/>
          <a:lstStyle/>
          <a:p>
            <a:r>
              <a:rPr lang="en-IE" sz="2200" dirty="0"/>
              <a:t>From the bar chart calculate: </a:t>
            </a:r>
          </a:p>
          <a:p>
            <a:r>
              <a:rPr lang="en-IE" sz="2200" dirty="0"/>
              <a:t>a). The total amount of money			                made by the company in the first			   	       six months of the year.</a:t>
            </a:r>
          </a:p>
          <a:p>
            <a:r>
              <a:rPr lang="en-IE" sz="2200" dirty="0"/>
              <a:t>B). The average amount made                                                              each month.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r>
              <a:rPr lang="en-IE" sz="2200" dirty="0"/>
              <a:t>Total amount in 6 months €15,750</a:t>
            </a:r>
          </a:p>
          <a:p>
            <a:r>
              <a:rPr lang="en-IE" sz="2200" dirty="0"/>
              <a:t>Average amount in 6months €2,625</a:t>
            </a:r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8A0754-1A2B-4EE8-8FA7-3095B0FDC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6B487-6A3B-40F7-A0DA-41E58C00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E152EB1-91B7-4BAB-9E82-52A2558741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9351562"/>
              </p:ext>
            </p:extLst>
          </p:nvPr>
        </p:nvGraphicFramePr>
        <p:xfrm>
          <a:off x="4515544" y="1037184"/>
          <a:ext cx="5125144" cy="4783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69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Q 2. Draw a Bar Chart to represent the following Kitchen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B9A56E7-102D-4B57-87A0-D4B99A5D6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63622"/>
              </p:ext>
            </p:extLst>
          </p:nvPr>
        </p:nvGraphicFramePr>
        <p:xfrm>
          <a:off x="1219200" y="1447800"/>
          <a:ext cx="6017093" cy="2989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4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34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63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6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6534"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778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endParaRPr lang="en-IE" sz="2400" dirty="0"/>
                    </a:p>
                    <a:p>
                      <a:r>
                        <a:rPr lang="en-IE" sz="2400" dirty="0"/>
                        <a:t>Jobs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Design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Setting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Break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Assembly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Finishing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Fitting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2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Ans. 2. Bar Chart to representing the Kitchen Job.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B5CC363-3B13-4216-90D2-5A0F04124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617790"/>
              </p:ext>
            </p:extLst>
          </p:nvPr>
        </p:nvGraphicFramePr>
        <p:xfrm>
          <a:off x="1474440" y="1628800"/>
          <a:ext cx="5761856" cy="47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7218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Q. 3. Draw a Bar Chart to represent the following Hotel Bar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12F2D6C-F30B-4175-B917-31E322A1D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211462"/>
              </p:ext>
            </p:extLst>
          </p:nvPr>
        </p:nvGraphicFramePr>
        <p:xfrm>
          <a:off x="1981200" y="1772816"/>
          <a:ext cx="4724400" cy="2610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2.75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912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endParaRPr lang="en-IE" sz="2400" dirty="0"/>
                    </a:p>
                    <a:p>
                      <a:r>
                        <a:rPr lang="en-IE" sz="2400" dirty="0"/>
                        <a:t>Jobs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Design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Setting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Break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Assembly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Finishing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Fitting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85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Ans. 3. Bar Chart to representing the Hotel Bar Job.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789B3DE-B601-4062-96B2-B0A2FB5FFD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0284401"/>
              </p:ext>
            </p:extLst>
          </p:nvPr>
        </p:nvGraphicFramePr>
        <p:xfrm>
          <a:off x="1475656" y="1284820"/>
          <a:ext cx="525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822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Q.4. Draw a Bar Chart to represent the following Roofing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C094074-3FF7-44BB-B5ED-4D30BA2BB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850121"/>
              </p:ext>
            </p:extLst>
          </p:nvPr>
        </p:nvGraphicFramePr>
        <p:xfrm>
          <a:off x="1676400" y="1556792"/>
          <a:ext cx="5334000" cy="2564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7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2514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endParaRPr lang="en-IE" sz="2400" dirty="0"/>
                    </a:p>
                    <a:p>
                      <a:r>
                        <a:rPr lang="en-IE" sz="2400" dirty="0"/>
                        <a:t>Jobs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Design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Setting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Ass.</a:t>
                      </a:r>
                      <a:r>
                        <a:rPr lang="en-IE" sz="2000" baseline="0" dirty="0"/>
                        <a:t> Off site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Ass.</a:t>
                      </a:r>
                      <a:r>
                        <a:rPr lang="en-IE" sz="2000" baseline="0" dirty="0"/>
                        <a:t> On site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Tiling</a:t>
                      </a:r>
                      <a:r>
                        <a:rPr lang="en-IE" sz="2000" baseline="0" dirty="0"/>
                        <a:t> laths/Felt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Tiling</a:t>
                      </a:r>
                      <a:r>
                        <a:rPr lang="en-IE" sz="2000" baseline="0" dirty="0"/>
                        <a:t> 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00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678</TotalTime>
  <Words>529</Words>
  <Application>Microsoft Office PowerPoint</Application>
  <PresentationFormat>On-screen Show (4:3)</PresentationFormat>
  <Paragraphs>162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Times New Roman</vt:lpstr>
      <vt:lpstr>Wingdings 2</vt:lpstr>
      <vt:lpstr>Flow</vt:lpstr>
      <vt:lpstr>Quantitative Methods Bar Charts </vt:lpstr>
      <vt:lpstr>Bar Charts</vt:lpstr>
      <vt:lpstr>Example 1</vt:lpstr>
      <vt:lpstr>Bar Chart Question 1.</vt:lpstr>
      <vt:lpstr>Q 2. Draw a Bar Chart to represent the following Kitchen Job:  </vt:lpstr>
      <vt:lpstr>Ans. 2. Bar Chart to representing the Kitchen Job.</vt:lpstr>
      <vt:lpstr>Q. 3. Draw a Bar Chart to represent the following Hotel Bar Job:  </vt:lpstr>
      <vt:lpstr>Ans. 3. Bar Chart to representing the Hotel Bar Job. </vt:lpstr>
      <vt:lpstr>Q.4. Draw a Bar Chart to represent the following Roofing Job:  </vt:lpstr>
      <vt:lpstr>Ans. 4. Bar Chart to representing the Roofing Job:  </vt:lpstr>
      <vt:lpstr>Horizontal Bar Chart </vt:lpstr>
      <vt:lpstr>Multiple Vertical Bar Chart</vt:lpstr>
      <vt:lpstr> Draw a Bar Chart to represent each of the following:  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90</cp:revision>
  <cp:lastPrinted>2020-09-29T10:33:36Z</cp:lastPrinted>
  <dcterms:created xsi:type="dcterms:W3CDTF">2007-01-25T21:43:12Z</dcterms:created>
  <dcterms:modified xsi:type="dcterms:W3CDTF">2021-02-20T17:30:06Z</dcterms:modified>
  <cp:contentStatus/>
</cp:coreProperties>
</file>